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1" r:id="rId4"/>
    <p:sldId id="282" r:id="rId5"/>
    <p:sldId id="284" r:id="rId6"/>
    <p:sldId id="275" r:id="rId7"/>
    <p:sldId id="276" r:id="rId8"/>
    <p:sldId id="261" r:id="rId9"/>
    <p:sldId id="260" r:id="rId10"/>
    <p:sldId id="262" r:id="rId11"/>
    <p:sldId id="263" r:id="rId12"/>
    <p:sldId id="264" r:id="rId13"/>
    <p:sldId id="277" r:id="rId14"/>
    <p:sldId id="265" r:id="rId15"/>
    <p:sldId id="283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890A4"/>
    <a:srgbClr val="C45775"/>
    <a:srgbClr val="68B4CC"/>
    <a:srgbClr val="F6B44F"/>
    <a:srgbClr val="7D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5179E-6391-40F8-8538-4EA4D70E50F0}" v="34" dt="2024-10-02T13:38:10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Eve CHARPENTIER" userId="136c82c7-d9cb-4c19-a5af-b1ae505ded86" providerId="ADAL" clId="{1A75179E-6391-40F8-8538-4EA4D70E50F0}"/>
    <pc:docChg chg="undo custSel addSld delSld modSld">
      <pc:chgData name="Marie-Eve CHARPENTIER" userId="136c82c7-d9cb-4c19-a5af-b1ae505ded86" providerId="ADAL" clId="{1A75179E-6391-40F8-8538-4EA4D70E50F0}" dt="2024-10-02T13:38:37.903" v="399" actId="26606"/>
      <pc:docMkLst>
        <pc:docMk/>
      </pc:docMkLst>
      <pc:sldChg chg="modSp mod">
        <pc:chgData name="Marie-Eve CHARPENTIER" userId="136c82c7-d9cb-4c19-a5af-b1ae505ded86" providerId="ADAL" clId="{1A75179E-6391-40F8-8538-4EA4D70E50F0}" dt="2024-09-29T18:40:50.279" v="379" actId="20577"/>
        <pc:sldMkLst>
          <pc:docMk/>
          <pc:sldMk cId="2000691218" sldId="269"/>
        </pc:sldMkLst>
        <pc:spChg chg="mod">
          <ac:chgData name="Marie-Eve CHARPENTIER" userId="136c82c7-d9cb-4c19-a5af-b1ae505ded86" providerId="ADAL" clId="{1A75179E-6391-40F8-8538-4EA4D70E50F0}" dt="2024-09-29T18:40:50.279" v="379" actId="20577"/>
          <ac:spMkLst>
            <pc:docMk/>
            <pc:sldMk cId="2000691218" sldId="269"/>
            <ac:spMk id="3" creationId="{D572F9D9-0400-1419-2DF0-3FFA6A5065BD}"/>
          </ac:spMkLst>
        </pc:spChg>
      </pc:sldChg>
      <pc:sldChg chg="modSp del mod">
        <pc:chgData name="Marie-Eve CHARPENTIER" userId="136c82c7-d9cb-4c19-a5af-b1ae505ded86" providerId="ADAL" clId="{1A75179E-6391-40F8-8538-4EA4D70E50F0}" dt="2024-09-29T17:27:54.020" v="1" actId="2696"/>
        <pc:sldMkLst>
          <pc:docMk/>
          <pc:sldMk cId="3307550495" sldId="270"/>
        </pc:sldMkLst>
        <pc:spChg chg="mod">
          <ac:chgData name="Marie-Eve CHARPENTIER" userId="136c82c7-d9cb-4c19-a5af-b1ae505ded86" providerId="ADAL" clId="{1A75179E-6391-40F8-8538-4EA4D70E50F0}" dt="2024-09-29T17:26:04.812" v="0" actId="21"/>
          <ac:spMkLst>
            <pc:docMk/>
            <pc:sldMk cId="3307550495" sldId="270"/>
            <ac:spMk id="3" creationId="{48AB943C-D283-D7DF-0126-271E86BE1259}"/>
          </ac:spMkLst>
        </pc:spChg>
      </pc:sldChg>
      <pc:sldChg chg="del">
        <pc:chgData name="Marie-Eve CHARPENTIER" userId="136c82c7-d9cb-4c19-a5af-b1ae505ded86" providerId="ADAL" clId="{1A75179E-6391-40F8-8538-4EA4D70E50F0}" dt="2024-09-29T18:43:08.993" v="380" actId="2696"/>
        <pc:sldMkLst>
          <pc:docMk/>
          <pc:sldMk cId="3636713055" sldId="271"/>
        </pc:sldMkLst>
      </pc:sldChg>
      <pc:sldChg chg="del">
        <pc:chgData name="Marie-Eve CHARPENTIER" userId="136c82c7-d9cb-4c19-a5af-b1ae505ded86" providerId="ADAL" clId="{1A75179E-6391-40F8-8538-4EA4D70E50F0}" dt="2024-09-29T18:45:34.420" v="381" actId="2696"/>
        <pc:sldMkLst>
          <pc:docMk/>
          <pc:sldMk cId="3529289235" sldId="272"/>
        </pc:sldMkLst>
      </pc:sldChg>
      <pc:sldChg chg="del">
        <pc:chgData name="Marie-Eve CHARPENTIER" userId="136c82c7-d9cb-4c19-a5af-b1ae505ded86" providerId="ADAL" clId="{1A75179E-6391-40F8-8538-4EA4D70E50F0}" dt="2024-09-29T18:45:37.450" v="382" actId="2696"/>
        <pc:sldMkLst>
          <pc:docMk/>
          <pc:sldMk cId="4037903065" sldId="273"/>
        </pc:sldMkLst>
      </pc:sldChg>
      <pc:sldChg chg="addSp modSp mod modTransition modAnim">
        <pc:chgData name="Marie-Eve CHARPENTIER" userId="136c82c7-d9cb-4c19-a5af-b1ae505ded86" providerId="ADAL" clId="{1A75179E-6391-40F8-8538-4EA4D70E50F0}" dt="2024-09-29T17:44:29.300" v="24"/>
        <pc:sldMkLst>
          <pc:docMk/>
          <pc:sldMk cId="0" sldId="279"/>
        </pc:sldMkLst>
        <pc:spChg chg="mod">
          <ac:chgData name="Marie-Eve CHARPENTIER" userId="136c82c7-d9cb-4c19-a5af-b1ae505ded86" providerId="ADAL" clId="{1A75179E-6391-40F8-8538-4EA4D70E50F0}" dt="2024-09-29T17:36:07.623" v="8" actId="20577"/>
          <ac:spMkLst>
            <pc:docMk/>
            <pc:sldMk cId="0" sldId="279"/>
            <ac:spMk id="12" creationId="{99B82F36-781A-C392-7FAA-A061B159A683}"/>
          </ac:spMkLst>
        </pc:spChg>
        <pc:picChg chg="add mod">
          <ac:chgData name="Marie-Eve CHARPENTIER" userId="136c82c7-d9cb-4c19-a5af-b1ae505ded86" providerId="ADAL" clId="{1A75179E-6391-40F8-8538-4EA4D70E50F0}" dt="2024-09-29T17:42:50.369" v="13" actId="34135"/>
          <ac:picMkLst>
            <pc:docMk/>
            <pc:sldMk cId="0" sldId="279"/>
            <ac:picMk id="14" creationId="{3A662046-C516-0274-DDA3-93B290335C51}"/>
          </ac:picMkLst>
        </pc:picChg>
      </pc:sldChg>
      <pc:sldChg chg="modSp modAnim">
        <pc:chgData name="Marie-Eve CHARPENTIER" userId="136c82c7-d9cb-4c19-a5af-b1ae505ded86" providerId="ADAL" clId="{1A75179E-6391-40F8-8538-4EA4D70E50F0}" dt="2024-09-29T18:32:21.450" v="43" actId="20577"/>
        <pc:sldMkLst>
          <pc:docMk/>
          <pc:sldMk cId="0" sldId="283"/>
        </pc:sldMkLst>
        <pc:spChg chg="mod">
          <ac:chgData name="Marie-Eve CHARPENTIER" userId="136c82c7-d9cb-4c19-a5af-b1ae505ded86" providerId="ADAL" clId="{1A75179E-6391-40F8-8538-4EA4D70E50F0}" dt="2024-09-29T18:32:21.450" v="43" actId="20577"/>
          <ac:spMkLst>
            <pc:docMk/>
            <pc:sldMk cId="0" sldId="283"/>
            <ac:spMk id="511" creationId="{00000000-0000-0000-0000-000000000000}"/>
          </ac:spMkLst>
        </pc:spChg>
      </pc:sldChg>
      <pc:sldChg chg="addSp delSp modSp new mod setBg">
        <pc:chgData name="Marie-Eve CHARPENTIER" userId="136c82c7-d9cb-4c19-a5af-b1ae505ded86" providerId="ADAL" clId="{1A75179E-6391-40F8-8538-4EA4D70E50F0}" dt="2024-10-02T13:38:37.903" v="399" actId="26606"/>
        <pc:sldMkLst>
          <pc:docMk/>
          <pc:sldMk cId="592494670" sldId="284"/>
        </pc:sldMkLst>
        <pc:spChg chg="add">
          <ac:chgData name="Marie-Eve CHARPENTIER" userId="136c82c7-d9cb-4c19-a5af-b1ae505ded86" providerId="ADAL" clId="{1A75179E-6391-40F8-8538-4EA4D70E50F0}" dt="2024-10-02T13:38:37.903" v="399" actId="26606"/>
          <ac:spMkLst>
            <pc:docMk/>
            <pc:sldMk cId="592494670" sldId="284"/>
            <ac:spMk id="5" creationId="{42A4FC2C-047E-45A5-965D-8E1E3BF09BC6}"/>
          </ac:spMkLst>
        </pc:spChg>
        <pc:spChg chg="add del">
          <ac:chgData name="Marie-Eve CHARPENTIER" userId="136c82c7-d9cb-4c19-a5af-b1ae505ded86" providerId="ADAL" clId="{1A75179E-6391-40F8-8538-4EA4D70E50F0}" dt="2024-10-02T13:38:24.602" v="388" actId="26606"/>
          <ac:spMkLst>
            <pc:docMk/>
            <pc:sldMk cId="592494670" sldId="284"/>
            <ac:spMk id="8" creationId="{42A4FC2C-047E-45A5-965D-8E1E3BF09BC6}"/>
          </ac:spMkLst>
        </pc:spChg>
        <pc:spChg chg="add del">
          <ac:chgData name="Marie-Eve CHARPENTIER" userId="136c82c7-d9cb-4c19-a5af-b1ae505ded86" providerId="ADAL" clId="{1A75179E-6391-40F8-8538-4EA4D70E50F0}" dt="2024-10-02T13:38:26.417" v="390" actId="26606"/>
          <ac:spMkLst>
            <pc:docMk/>
            <pc:sldMk cId="592494670" sldId="284"/>
            <ac:spMk id="10" creationId="{83C98ABE-055B-441F-B07E-44F97F083C39}"/>
          </ac:spMkLst>
        </pc:spChg>
        <pc:spChg chg="add del">
          <ac:chgData name="Marie-Eve CHARPENTIER" userId="136c82c7-d9cb-4c19-a5af-b1ae505ded86" providerId="ADAL" clId="{1A75179E-6391-40F8-8538-4EA4D70E50F0}" dt="2024-10-02T13:38:26.417" v="390" actId="26606"/>
          <ac:spMkLst>
            <pc:docMk/>
            <pc:sldMk cId="592494670" sldId="284"/>
            <ac:spMk id="11" creationId="{F3060C83-F051-4F0E-ABAD-AA0DFC48B218}"/>
          </ac:spMkLst>
        </pc:spChg>
        <pc:spChg chg="add del">
          <ac:chgData name="Marie-Eve CHARPENTIER" userId="136c82c7-d9cb-4c19-a5af-b1ae505ded86" providerId="ADAL" clId="{1A75179E-6391-40F8-8538-4EA4D70E50F0}" dt="2024-10-02T13:38:26.417" v="390" actId="26606"/>
          <ac:spMkLst>
            <pc:docMk/>
            <pc:sldMk cId="592494670" sldId="284"/>
            <ac:spMk id="12" creationId="{29FDB030-9B49-4CED-8CCD-4D99382388AC}"/>
          </ac:spMkLst>
        </pc:spChg>
        <pc:spChg chg="add del">
          <ac:chgData name="Marie-Eve CHARPENTIER" userId="136c82c7-d9cb-4c19-a5af-b1ae505ded86" providerId="ADAL" clId="{1A75179E-6391-40F8-8538-4EA4D70E50F0}" dt="2024-10-02T13:38:26.417" v="390" actId="26606"/>
          <ac:spMkLst>
            <pc:docMk/>
            <pc:sldMk cId="592494670" sldId="284"/>
            <ac:spMk id="14" creationId="{3783CA14-24A1-485C-8B30-D6A5D87987AD}"/>
          </ac:spMkLst>
        </pc:spChg>
        <pc:spChg chg="add del">
          <ac:chgData name="Marie-Eve CHARPENTIER" userId="136c82c7-d9cb-4c19-a5af-b1ae505ded86" providerId="ADAL" clId="{1A75179E-6391-40F8-8538-4EA4D70E50F0}" dt="2024-10-02T13:38:26.417" v="390" actId="26606"/>
          <ac:spMkLst>
            <pc:docMk/>
            <pc:sldMk cId="592494670" sldId="284"/>
            <ac:spMk id="16" creationId="{9A97C86A-04D6-40F7-AE84-31AB43E6A846}"/>
          </ac:spMkLst>
        </pc:spChg>
        <pc:spChg chg="add del">
          <ac:chgData name="Marie-Eve CHARPENTIER" userId="136c82c7-d9cb-4c19-a5af-b1ae505ded86" providerId="ADAL" clId="{1A75179E-6391-40F8-8538-4EA4D70E50F0}" dt="2024-10-02T13:38:26.417" v="390" actId="26606"/>
          <ac:spMkLst>
            <pc:docMk/>
            <pc:sldMk cId="592494670" sldId="284"/>
            <ac:spMk id="18" creationId="{FF9F2414-84E8-453E-B1F3-389FDE8192D9}"/>
          </ac:spMkLst>
        </pc:spChg>
        <pc:spChg chg="add del">
          <ac:chgData name="Marie-Eve CHARPENTIER" userId="136c82c7-d9cb-4c19-a5af-b1ae505ded86" providerId="ADAL" clId="{1A75179E-6391-40F8-8538-4EA4D70E50F0}" dt="2024-10-02T13:38:26.417" v="390" actId="26606"/>
          <ac:spMkLst>
            <pc:docMk/>
            <pc:sldMk cId="592494670" sldId="284"/>
            <ac:spMk id="20" creationId="{3ECA69A1-7536-43AC-85EF-C7106179F5ED}"/>
          </ac:spMkLst>
        </pc:spChg>
        <pc:spChg chg="add del">
          <ac:chgData name="Marie-Eve CHARPENTIER" userId="136c82c7-d9cb-4c19-a5af-b1ae505ded86" providerId="ADAL" clId="{1A75179E-6391-40F8-8538-4EA4D70E50F0}" dt="2024-10-02T13:38:28.909" v="392" actId="26606"/>
          <ac:spMkLst>
            <pc:docMk/>
            <pc:sldMk cId="592494670" sldId="284"/>
            <ac:spMk id="22" creationId="{9C6777B5-64F4-4200-B099-34168B69FE53}"/>
          </ac:spMkLst>
        </pc:spChg>
        <pc:spChg chg="add del">
          <ac:chgData name="Marie-Eve CHARPENTIER" userId="136c82c7-d9cb-4c19-a5af-b1ae505ded86" providerId="ADAL" clId="{1A75179E-6391-40F8-8538-4EA4D70E50F0}" dt="2024-10-02T13:38:34.773" v="394" actId="26606"/>
          <ac:spMkLst>
            <pc:docMk/>
            <pc:sldMk cId="592494670" sldId="284"/>
            <ac:spMk id="27" creationId="{F3060C83-F051-4F0E-ABAD-AA0DFC48B218}"/>
          </ac:spMkLst>
        </pc:spChg>
        <pc:spChg chg="add del">
          <ac:chgData name="Marie-Eve CHARPENTIER" userId="136c82c7-d9cb-4c19-a5af-b1ae505ded86" providerId="ADAL" clId="{1A75179E-6391-40F8-8538-4EA4D70E50F0}" dt="2024-10-02T13:38:34.773" v="394" actId="26606"/>
          <ac:spMkLst>
            <pc:docMk/>
            <pc:sldMk cId="592494670" sldId="284"/>
            <ac:spMk id="28" creationId="{83C98ABE-055B-441F-B07E-44F97F083C39}"/>
          </ac:spMkLst>
        </pc:spChg>
        <pc:spChg chg="add del">
          <ac:chgData name="Marie-Eve CHARPENTIER" userId="136c82c7-d9cb-4c19-a5af-b1ae505ded86" providerId="ADAL" clId="{1A75179E-6391-40F8-8538-4EA4D70E50F0}" dt="2024-10-02T13:38:34.773" v="394" actId="26606"/>
          <ac:spMkLst>
            <pc:docMk/>
            <pc:sldMk cId="592494670" sldId="284"/>
            <ac:spMk id="29" creationId="{29FDB030-9B49-4CED-8CCD-4D99382388AC}"/>
          </ac:spMkLst>
        </pc:spChg>
        <pc:spChg chg="add del">
          <ac:chgData name="Marie-Eve CHARPENTIER" userId="136c82c7-d9cb-4c19-a5af-b1ae505ded86" providerId="ADAL" clId="{1A75179E-6391-40F8-8538-4EA4D70E50F0}" dt="2024-10-02T13:38:34.773" v="394" actId="26606"/>
          <ac:spMkLst>
            <pc:docMk/>
            <pc:sldMk cId="592494670" sldId="284"/>
            <ac:spMk id="30" creationId="{3783CA14-24A1-485C-8B30-D6A5D87987AD}"/>
          </ac:spMkLst>
        </pc:spChg>
        <pc:spChg chg="add del">
          <ac:chgData name="Marie-Eve CHARPENTIER" userId="136c82c7-d9cb-4c19-a5af-b1ae505ded86" providerId="ADAL" clId="{1A75179E-6391-40F8-8538-4EA4D70E50F0}" dt="2024-10-02T13:38:34.773" v="394" actId="26606"/>
          <ac:spMkLst>
            <pc:docMk/>
            <pc:sldMk cId="592494670" sldId="284"/>
            <ac:spMk id="31" creationId="{9A97C86A-04D6-40F7-AE84-31AB43E6A846}"/>
          </ac:spMkLst>
        </pc:spChg>
        <pc:spChg chg="add del">
          <ac:chgData name="Marie-Eve CHARPENTIER" userId="136c82c7-d9cb-4c19-a5af-b1ae505ded86" providerId="ADAL" clId="{1A75179E-6391-40F8-8538-4EA4D70E50F0}" dt="2024-10-02T13:38:34.773" v="394" actId="26606"/>
          <ac:spMkLst>
            <pc:docMk/>
            <pc:sldMk cId="592494670" sldId="284"/>
            <ac:spMk id="32" creationId="{FF9F2414-84E8-453E-B1F3-389FDE8192D9}"/>
          </ac:spMkLst>
        </pc:spChg>
        <pc:spChg chg="add del">
          <ac:chgData name="Marie-Eve CHARPENTIER" userId="136c82c7-d9cb-4c19-a5af-b1ae505ded86" providerId="ADAL" clId="{1A75179E-6391-40F8-8538-4EA4D70E50F0}" dt="2024-10-02T13:38:34.773" v="394" actId="26606"/>
          <ac:spMkLst>
            <pc:docMk/>
            <pc:sldMk cId="592494670" sldId="284"/>
            <ac:spMk id="33" creationId="{3ECA69A1-7536-43AC-85EF-C7106179F5ED}"/>
          </ac:spMkLst>
        </pc:spChg>
        <pc:spChg chg="add del">
          <ac:chgData name="Marie-Eve CHARPENTIER" userId="136c82c7-d9cb-4c19-a5af-b1ae505ded86" providerId="ADAL" clId="{1A75179E-6391-40F8-8538-4EA4D70E50F0}" dt="2024-10-02T13:38:36.399" v="396" actId="26606"/>
          <ac:spMkLst>
            <pc:docMk/>
            <pc:sldMk cId="592494670" sldId="284"/>
            <ac:spMk id="35" creationId="{32BC26D8-82FB-445E-AA49-62A77D7C1EE0}"/>
          </ac:spMkLst>
        </pc:spChg>
        <pc:spChg chg="add del">
          <ac:chgData name="Marie-Eve CHARPENTIER" userId="136c82c7-d9cb-4c19-a5af-b1ae505ded86" providerId="ADAL" clId="{1A75179E-6391-40F8-8538-4EA4D70E50F0}" dt="2024-10-02T13:38:36.399" v="396" actId="26606"/>
          <ac:spMkLst>
            <pc:docMk/>
            <pc:sldMk cId="592494670" sldId="284"/>
            <ac:spMk id="36" creationId="{CB44330D-EA18-4254-AA95-EB49948539B8}"/>
          </ac:spMkLst>
        </pc:spChg>
        <pc:grpChg chg="add del">
          <ac:chgData name="Marie-Eve CHARPENTIER" userId="136c82c7-d9cb-4c19-a5af-b1ae505ded86" providerId="ADAL" clId="{1A75179E-6391-40F8-8538-4EA4D70E50F0}" dt="2024-10-02T13:38:28.909" v="392" actId="26606"/>
          <ac:grpSpMkLst>
            <pc:docMk/>
            <pc:sldMk cId="592494670" sldId="284"/>
            <ac:grpSpMk id="23" creationId="{4252769E-B9F0-4068-A645-5BBEF16E9C28}"/>
          </ac:grpSpMkLst>
        </pc:grpChg>
        <pc:picChg chg="add mod">
          <ac:chgData name="Marie-Eve CHARPENTIER" userId="136c82c7-d9cb-4c19-a5af-b1ae505ded86" providerId="ADAL" clId="{1A75179E-6391-40F8-8538-4EA4D70E50F0}" dt="2024-10-02T13:38:37.903" v="399" actId="26606"/>
          <ac:picMkLst>
            <pc:docMk/>
            <pc:sldMk cId="592494670" sldId="284"/>
            <ac:picMk id="3" creationId="{78E72B12-ECAE-40A9-809A-372B6B93EC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3F2B-0992-4245-9229-B52ED2D580ED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C023E-A868-4642-9704-4BA5FF545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7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bae50d8d1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bae50d8d1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8be29e2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8be29e2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8be29e2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8be29e2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85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bae50d8d1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bae50d8d1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3C88B-7AF3-A6D5-CE88-958B912C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ABAF64-F6B7-6286-8CBC-EEEABE1EC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BBF9E-F612-2CCD-0F76-E9E28EE5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B809D-07F1-38AB-9CDA-831C9AFA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CB3BE-6071-8F04-BDAE-AFFE23CC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160E6-7C40-5BC9-C3B1-67061594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785276-7461-14BE-2B6F-A4B5AB94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BFC01D-A396-6733-DDE5-D3B2551D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7BEB46-13B6-FBD5-CFA2-EC6AC176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38C6D2-D35F-C7FB-AA0A-D082C663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93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7A0487-9B46-4132-6331-5A9342429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4A1470-E534-1818-D49C-BA0D06529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CB073-0E65-02C6-5022-1DEB8AE5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B20151-4839-3363-3B19-79B56B7E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35064F-B9C1-2AB6-F51E-5DE6FB17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4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A788D-396F-DC6F-8B8B-00D09C3D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32FD0-0436-DF6A-CAD4-AA45C2BBC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D86B68-7B5E-445F-015B-A9901504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2D89DE-BD1C-6622-A4B8-13732567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EFA860-A340-7547-A443-B23DC7AA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19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5BB6A-45B0-14B9-2304-EEE89818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8EE03C-8B0A-D816-3D65-2123A98D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15B2EA-3DFB-B4F1-A752-830511BA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89287-9873-9309-6776-8445725C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3751A2-65DB-3BB2-A81F-E4659F70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9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C48CC-9803-AA31-D5D8-3B5311EA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50BA62-D4BC-DD4E-C5EE-210774186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423DC3-2185-19B1-8CBF-38E0D11E5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F8D09D-66F4-4AAD-1E3A-9311B550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74BA2-65AA-9604-D03B-9AF19742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9F04B3-6FD6-5400-FEEA-5D318FB5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54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FF96B-03B6-26F3-A425-CD443554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C2DA90-385A-59C2-D510-7005E9B4A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4BA17A-4EF6-0A72-E0DB-BAC81FED9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09760C-2317-4629-B981-787CF57B4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B9A181-A959-C014-3C85-5DE3CE24F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89B2E8-E7BA-03BF-C097-2BFF3B37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D0308A-2FCA-10D2-D8B5-5252EABD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2F2DD9-18CC-D48B-D31B-79890A7C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19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C110B-D8D0-199A-5309-2B58C75B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0C22D4-0167-5429-BA96-D6B5EDE2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69E754-990E-C035-0FB8-7910CD90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51369B-A932-6FA9-4707-9BA3F66F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6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301CE1-46DA-1F87-FED5-B714950B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76C7DB-4CFF-41DD-7F4F-01A588F0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0635E-6E24-BC71-900D-2DBBD58E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0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1ADED-09F3-D1EA-8EC0-E3ABA722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40D73-1725-1EEE-5806-7998A40E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45CD99-9968-0135-7D74-66A84FF6D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72F1D3-6E63-F2AD-86B1-6514B524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DA7E3-B601-6898-526F-FC05E0F0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A78E4-A3C2-BB5F-8C0C-3DF4BEB6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8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54582-C23E-578E-EA6C-8C66C1B4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49FFA5-BEB3-3533-7587-B96F8A0C8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FD3E86-6B03-E53C-270F-61BCC5381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B7B580-1996-10A4-8AEF-839F16C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B38A0D-E710-1AEB-45D9-E12BA9BC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F934DF-77EB-21DF-CD81-6CCAF829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9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EB61FD-31A5-599C-C0F0-AD76F558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F67A63-1B2D-7D1A-95C0-83709160D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71BD82-2182-4F8D-83C3-D5ED81122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4375BD-DA0A-46C5-BAE7-9FAFEA321F1F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13572-D501-E251-E166-2A1D131EC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01020-96E0-E8C1-C841-D5DEB1BC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AD288-E86A-418B-BFD5-64C27EB40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2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A4G3IKyi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48"/>
          <p:cNvGrpSpPr/>
          <p:nvPr/>
        </p:nvGrpSpPr>
        <p:grpSpPr>
          <a:xfrm>
            <a:off x="-101600" y="-500412"/>
            <a:ext cx="4993856" cy="1497359"/>
            <a:chOff x="-76200" y="-345716"/>
            <a:chExt cx="3745392" cy="1123019"/>
          </a:xfrm>
        </p:grpSpPr>
        <p:pic>
          <p:nvPicPr>
            <p:cNvPr id="319" name="Google Shape;319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6200" y="-335860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2888" y="-345716"/>
              <a:ext cx="860400" cy="1114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73712" y="-345421"/>
              <a:ext cx="860400" cy="1114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88046" y="-338875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4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10467" y="-344900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48"/>
          <p:cNvGrpSpPr/>
          <p:nvPr/>
        </p:nvGrpSpPr>
        <p:grpSpPr>
          <a:xfrm>
            <a:off x="4693328" y="-500412"/>
            <a:ext cx="4993856" cy="1497359"/>
            <a:chOff x="-76200" y="-345716"/>
            <a:chExt cx="3745392" cy="1123019"/>
          </a:xfrm>
        </p:grpSpPr>
        <p:pic>
          <p:nvPicPr>
            <p:cNvPr id="325" name="Google Shape;325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6200" y="-335860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2888" y="-345716"/>
              <a:ext cx="860400" cy="1114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73712" y="-345421"/>
              <a:ext cx="860400" cy="1114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88046" y="-338875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4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10467" y="-344900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0" name="Google Shape;330;p48"/>
          <p:cNvGrpSpPr/>
          <p:nvPr/>
        </p:nvGrpSpPr>
        <p:grpSpPr>
          <a:xfrm>
            <a:off x="9468528" y="-500412"/>
            <a:ext cx="4993856" cy="1497359"/>
            <a:chOff x="-76200" y="-345716"/>
            <a:chExt cx="3745392" cy="1123019"/>
          </a:xfrm>
        </p:grpSpPr>
        <p:pic>
          <p:nvPicPr>
            <p:cNvPr id="331" name="Google Shape;331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6200" y="-335860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2888" y="-345716"/>
              <a:ext cx="860400" cy="1114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73712" y="-345421"/>
              <a:ext cx="860400" cy="1114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88046" y="-338875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4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10467" y="-344900"/>
              <a:ext cx="858725" cy="11131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 2" descr="Une image contenant habits, chaussures, homme, personnes&#10;&#10;Description générée automatiquement">
            <a:extLst>
              <a:ext uri="{FF2B5EF4-FFF2-40B4-BE49-F238E27FC236}">
                <a16:creationId xmlns:a16="http://schemas.microsoft.com/office/drawing/2014/main" id="{41F8ED97-0EBC-4526-372D-02C492BC6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7730" y="1139711"/>
            <a:ext cx="7635765" cy="508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2475804" cy="5104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E47B1E-DBC6-C440-F207-35CD4DDCB6B2}"/>
              </a:ext>
            </a:extLst>
          </p:cNvPr>
          <p:cNvSpPr/>
          <p:nvPr/>
        </p:nvSpPr>
        <p:spPr>
          <a:xfrm>
            <a:off x="883202" y="1574800"/>
            <a:ext cx="6751560" cy="4757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Valoriser le forum méconnu </a:t>
            </a:r>
            <a:r>
              <a:rPr lang="fr-FR" sz="1200" dirty="0">
                <a:solidFill>
                  <a:schemeClr val="tx1"/>
                </a:solidFill>
              </a:rPr>
              <a:t>(ex: sujet sur l’IA)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Utiliser de nouveaux modes de communication </a:t>
            </a:r>
            <a:r>
              <a:rPr lang="fr-FR" sz="1200" dirty="0">
                <a:solidFill>
                  <a:schemeClr val="tx1"/>
                </a:solidFill>
              </a:rPr>
              <a:t>(ex: </a:t>
            </a:r>
            <a:r>
              <a:rPr lang="fr-FR" sz="1200" dirty="0" err="1">
                <a:solidFill>
                  <a:schemeClr val="tx1"/>
                </a:solidFill>
              </a:rPr>
              <a:t>Whats’app</a:t>
            </a:r>
            <a:r>
              <a:rPr lang="fr-FR" sz="12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Mentorat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Contacter les associations « sœurs » mais aussi d’autres professions </a:t>
            </a:r>
            <a:r>
              <a:rPr lang="fr-FR" sz="1200" dirty="0">
                <a:solidFill>
                  <a:schemeClr val="tx1"/>
                </a:solidFill>
              </a:rPr>
              <a:t>(DSI, DRH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Proposer de nouvelles rubriques : fiches pratiques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Ateliers APEC pour refaire un CV, publier,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Management, piloter une équipe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Indiquer les liens et ressources à disposition des adhérents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Rôle de lobbying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Défendre notre métier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Avoir un discours prospectif : “qu’est ce que mon métier” et argumenter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Légitimer notre métier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EDB6343-6B78-2B1B-6215-9FB6D5FD2FF3}"/>
              </a:ext>
            </a:extLst>
          </p:cNvPr>
          <p:cNvSpPr/>
          <p:nvPr/>
        </p:nvSpPr>
        <p:spPr>
          <a:xfrm>
            <a:off x="1166480" y="1337473"/>
            <a:ext cx="2004555" cy="356030"/>
          </a:xfrm>
          <a:prstGeom prst="roundRect">
            <a:avLst/>
          </a:prstGeom>
          <a:solidFill>
            <a:srgbClr val="68B4CC">
              <a:alpha val="66000"/>
            </a:srgbClr>
          </a:solidFill>
          <a:ln>
            <a:solidFill>
              <a:srgbClr val="68B4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L’ADBS pourrait…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6A063-AF2C-9DAA-4AAD-7388A3927203}"/>
              </a:ext>
            </a:extLst>
          </p:cNvPr>
          <p:cNvSpPr/>
          <p:nvPr/>
        </p:nvSpPr>
        <p:spPr>
          <a:xfrm>
            <a:off x="8128000" y="1693504"/>
            <a:ext cx="3767666" cy="1464564"/>
          </a:xfrm>
          <a:prstGeom prst="rect">
            <a:avLst/>
          </a:prstGeom>
          <a:solidFill>
            <a:srgbClr val="C457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Valoriser son adhésion à l’ADBS dans son organisation</a:t>
            </a:r>
            <a:endParaRPr lang="fr-FR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phique 10" descr="Télescope contour">
            <a:extLst>
              <a:ext uri="{FF2B5EF4-FFF2-40B4-BE49-F238E27FC236}">
                <a16:creationId xmlns:a16="http://schemas.microsoft.com/office/drawing/2014/main" id="{CF5F0714-BC65-72E1-A44E-8951FB0E9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73" y="1189964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68AB8CC-54A9-25E4-33F4-253BA61DD464}"/>
              </a:ext>
            </a:extLst>
          </p:cNvPr>
          <p:cNvSpPr/>
          <p:nvPr/>
        </p:nvSpPr>
        <p:spPr>
          <a:xfrm>
            <a:off x="8636000" y="1469149"/>
            <a:ext cx="2292294" cy="35603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C45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Chacun pourrait…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16EA11-79C2-0598-AD09-9162B92D2A2E}"/>
              </a:ext>
            </a:extLst>
          </p:cNvPr>
          <p:cNvSpPr txBox="1"/>
          <p:nvPr/>
        </p:nvSpPr>
        <p:spPr>
          <a:xfrm>
            <a:off x="11269133" y="203200"/>
            <a:ext cx="65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06817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B2993-E042-D0FC-A1CD-F010E479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52" y="1576015"/>
            <a:ext cx="4729347" cy="108746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En quoi l’IA /et l’OSINT transforment-t-ils</a:t>
            </a:r>
            <a:b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</a:br>
            <a:b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</a:b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 les pratiques</a:t>
            </a:r>
            <a:r>
              <a:rPr lang="fr-FR" sz="1800" b="1" dirty="0">
                <a:solidFill>
                  <a:srgbClr val="434343"/>
                </a:solidFill>
                <a:latin typeface="Arial" panose="020B0604020202020204" pitchFamily="34" charset="0"/>
              </a:rPr>
              <a:t> et</a:t>
            </a: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 impactent nos métiers</a:t>
            </a:r>
            <a:r>
              <a:rPr lang="fr-FR" sz="1800" b="1" dirty="0">
                <a:solidFill>
                  <a:srgbClr val="434343"/>
                </a:solidFill>
                <a:latin typeface="Arial" panose="020B0604020202020204" pitchFamily="34" charset="0"/>
              </a:rPr>
              <a:t> ?</a:t>
            </a:r>
            <a:endParaRPr lang="fr-FR" dirty="0"/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2475804" cy="51047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BA223EF5-96C3-AAAB-3AE6-8C9EF6586DCF}"/>
              </a:ext>
            </a:extLst>
          </p:cNvPr>
          <p:cNvSpPr/>
          <p:nvPr/>
        </p:nvSpPr>
        <p:spPr>
          <a:xfrm rot="21443754">
            <a:off x="103511" y="2218606"/>
            <a:ext cx="2806184" cy="57638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24E73-BB5A-A7AE-C958-2D7473F09BA2}"/>
              </a:ext>
            </a:extLst>
          </p:cNvPr>
          <p:cNvSpPr/>
          <p:nvPr/>
        </p:nvSpPr>
        <p:spPr>
          <a:xfrm>
            <a:off x="6160210" y="1259282"/>
            <a:ext cx="6268956" cy="57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Veiller les tendances, s’autoformer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0E6414-85C0-713F-B1E3-A0D820082617}"/>
              </a:ext>
            </a:extLst>
          </p:cNvPr>
          <p:cNvSpPr txBox="1"/>
          <p:nvPr/>
        </p:nvSpPr>
        <p:spPr>
          <a:xfrm>
            <a:off x="6188340" y="1831730"/>
            <a:ext cx="535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Automatisation de certaines tâches pour gagner du temps et travailler sur les tâches à valeur ajoutée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F2F567-44EC-681E-05B5-A0DBF619A2CF}"/>
              </a:ext>
            </a:extLst>
          </p:cNvPr>
          <p:cNvSpPr txBox="1"/>
          <p:nvPr/>
        </p:nvSpPr>
        <p:spPr>
          <a:xfrm>
            <a:off x="6160210" y="2599259"/>
            <a:ext cx="366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Outils d’aide pas de remplacement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9AD952C-AD99-625B-CAA3-4EAFCE08DD49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5108199" y="1545506"/>
            <a:ext cx="1052011" cy="574242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BF0DB1B-FE2A-7F03-C333-1EC39C33CB20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>
            <a:off x="5108199" y="2119748"/>
            <a:ext cx="1080141" cy="35148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80162C8-1590-24EE-3459-8C5A124B8BE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108199" y="2119748"/>
            <a:ext cx="762000" cy="543732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44235CA4-4AD0-0750-62C8-22A5DB5A4D3D}"/>
              </a:ext>
            </a:extLst>
          </p:cNvPr>
          <p:cNvSpPr txBox="1">
            <a:spLocks/>
          </p:cNvSpPr>
          <p:nvPr/>
        </p:nvSpPr>
        <p:spPr>
          <a:xfrm>
            <a:off x="6611080" y="4379940"/>
            <a:ext cx="47293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Quels bénéfices pour les professionnels de l'info ?</a:t>
            </a:r>
            <a:endParaRPr lang="fr-FR" sz="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FA6047A-F49D-5E58-E582-BE223D743F58}"/>
              </a:ext>
            </a:extLst>
          </p:cNvPr>
          <p:cNvSpPr txBox="1"/>
          <p:nvPr/>
        </p:nvSpPr>
        <p:spPr>
          <a:xfrm>
            <a:off x="933453" y="3733609"/>
            <a:ext cx="392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Avoir un rôle de médiateur auprès de nos usagers, de nos collègues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200CD75-5F03-8BC6-CEC4-2454E3714E8C}"/>
              </a:ext>
            </a:extLst>
          </p:cNvPr>
          <p:cNvSpPr txBox="1"/>
          <p:nvPr/>
        </p:nvSpPr>
        <p:spPr>
          <a:xfrm>
            <a:off x="-59267" y="4559349"/>
            <a:ext cx="491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dirty="0"/>
              <a:t>Se positionner comme personne ressource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144A75B-A449-6C84-74DF-5A9F34E1B1A5}"/>
              </a:ext>
            </a:extLst>
          </p:cNvPr>
          <p:cNvSpPr txBox="1"/>
          <p:nvPr/>
        </p:nvSpPr>
        <p:spPr>
          <a:xfrm>
            <a:off x="1247777" y="5090263"/>
            <a:ext cx="3529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dirty="0"/>
              <a:t>Sensibiliser en interne 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7B43273-0FED-CFD2-721A-03C4E89D5852}"/>
              </a:ext>
            </a:extLst>
          </p:cNvPr>
          <p:cNvCxnSpPr>
            <a:cxnSpLocks/>
            <a:stCxn id="23" idx="1"/>
            <a:endCxn id="24" idx="3"/>
          </p:cNvCxnSpPr>
          <p:nvPr/>
        </p:nvCxnSpPr>
        <p:spPr>
          <a:xfrm flipH="1" flipV="1">
            <a:off x="4853519" y="4056775"/>
            <a:ext cx="1757561" cy="646331"/>
          </a:xfrm>
          <a:prstGeom prst="straightConnector1">
            <a:avLst/>
          </a:prstGeom>
          <a:ln>
            <a:solidFill>
              <a:srgbClr val="C45775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45B049B-635C-8358-2A8F-DF62364710F7}"/>
              </a:ext>
            </a:extLst>
          </p:cNvPr>
          <p:cNvCxnSpPr>
            <a:cxnSpLocks/>
            <a:stCxn id="23" idx="1"/>
            <a:endCxn id="26" idx="3"/>
          </p:cNvCxnSpPr>
          <p:nvPr/>
        </p:nvCxnSpPr>
        <p:spPr>
          <a:xfrm flipH="1">
            <a:off x="4853517" y="4703106"/>
            <a:ext cx="1757563" cy="40909"/>
          </a:xfrm>
          <a:prstGeom prst="straightConnector1">
            <a:avLst/>
          </a:prstGeom>
          <a:ln>
            <a:solidFill>
              <a:srgbClr val="C45775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1809F00-5859-B696-FF52-9E521C7D14AE}"/>
              </a:ext>
            </a:extLst>
          </p:cNvPr>
          <p:cNvCxnSpPr>
            <a:cxnSpLocks/>
            <a:stCxn id="23" idx="1"/>
            <a:endCxn id="28" idx="3"/>
          </p:cNvCxnSpPr>
          <p:nvPr/>
        </p:nvCxnSpPr>
        <p:spPr>
          <a:xfrm flipH="1">
            <a:off x="4777318" y="4703106"/>
            <a:ext cx="1833762" cy="571823"/>
          </a:xfrm>
          <a:prstGeom prst="straightConnector1">
            <a:avLst/>
          </a:prstGeom>
          <a:ln>
            <a:solidFill>
              <a:srgbClr val="C45775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5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B2993-E042-D0FC-A1CD-F010E479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22" y="1649451"/>
            <a:ext cx="7255690" cy="264823"/>
          </a:xfrm>
        </p:spPr>
        <p:txBody>
          <a:bodyPr>
            <a:normAutofit fontScale="90000"/>
          </a:bodyPr>
          <a:lstStyle/>
          <a:p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Quelle stratégie pour intégrer l’IA dans nos pratiques quotidiennes ? </a:t>
            </a:r>
            <a:endParaRPr lang="fr-FR" dirty="0"/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2475804" cy="510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011EE7-FC65-B20A-6D63-79345A40FF56}"/>
              </a:ext>
            </a:extLst>
          </p:cNvPr>
          <p:cNvSpPr/>
          <p:nvPr/>
        </p:nvSpPr>
        <p:spPr>
          <a:xfrm>
            <a:off x="7009237" y="2711606"/>
            <a:ext cx="4563534" cy="2304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-285750" rtl="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formation initiale et/ou continue avec l’aide de l’ADBS </a:t>
            </a:r>
            <a:r>
              <a:rPr lang="fr-FR" sz="1200" dirty="0">
                <a:solidFill>
                  <a:schemeClr val="tx1"/>
                </a:solidFill>
              </a:rPr>
              <a:t>(IA et impact juridique, le cadre de sécurité)</a:t>
            </a: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l’autoformation </a:t>
            </a:r>
            <a:r>
              <a:rPr lang="fr-FR" sz="1200" dirty="0">
                <a:solidFill>
                  <a:schemeClr val="tx1"/>
                </a:solidFill>
              </a:rPr>
              <a:t>(veille sur des source comme Flint …)</a:t>
            </a: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l’échange de pratiques </a:t>
            </a:r>
            <a:r>
              <a:rPr lang="fr-FR" sz="1200" dirty="0">
                <a:solidFill>
                  <a:schemeClr val="tx1"/>
                </a:solidFill>
              </a:rPr>
              <a:t>(avec des experts, atelier test and </a:t>
            </a:r>
            <a:r>
              <a:rPr lang="fr-FR" sz="1200" dirty="0" err="1">
                <a:solidFill>
                  <a:schemeClr val="tx1"/>
                </a:solidFill>
              </a:rPr>
              <a:t>learn</a:t>
            </a:r>
            <a:r>
              <a:rPr lang="fr-FR" sz="1200" dirty="0">
                <a:solidFill>
                  <a:schemeClr val="tx1"/>
                </a:solidFill>
              </a:rPr>
              <a:t>, club des utilisateurs de l’IA…).</a:t>
            </a:r>
            <a:endParaRPr lang="fr-FR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F4A40A3-54CF-302F-8534-368D524D497F}"/>
              </a:ext>
            </a:extLst>
          </p:cNvPr>
          <p:cNvSpPr/>
          <p:nvPr/>
        </p:nvSpPr>
        <p:spPr>
          <a:xfrm>
            <a:off x="6576018" y="2533406"/>
            <a:ext cx="4133636" cy="356400"/>
          </a:xfrm>
          <a:prstGeom prst="roundRect">
            <a:avLst/>
          </a:prstGeom>
          <a:solidFill>
            <a:srgbClr val="7DC083">
              <a:alpha val="66000"/>
            </a:srgbClr>
          </a:solidFill>
          <a:ln>
            <a:solidFill>
              <a:srgbClr val="7DC0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rtl="0">
              <a:spcBef>
                <a:spcPts val="1200"/>
              </a:spcBef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</a:rPr>
              <a:t>3 modalités de formation plébiscitées : 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16F3109-CBC0-38C4-2701-1469045798B2}"/>
              </a:ext>
            </a:extLst>
          </p:cNvPr>
          <p:cNvSpPr/>
          <p:nvPr/>
        </p:nvSpPr>
        <p:spPr>
          <a:xfrm rot="21443754">
            <a:off x="405874" y="1952702"/>
            <a:ext cx="3402568" cy="45719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8B842-2005-ABFD-3FA3-3DC72F4F89AC}"/>
              </a:ext>
            </a:extLst>
          </p:cNvPr>
          <p:cNvSpPr/>
          <p:nvPr/>
        </p:nvSpPr>
        <p:spPr>
          <a:xfrm>
            <a:off x="619229" y="2711606"/>
            <a:ext cx="5320017" cy="2304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les besoins des usagers pour pouvoir y répondre</a:t>
            </a: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Etre proactif</a:t>
            </a: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Montrer notre expertise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Intégration dans des projets transversaux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D14D866-B2D3-2B8E-4610-D034C1D2C9CD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741714" y="985438"/>
            <a:ext cx="539931" cy="61221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70EA10D-03BB-0A11-134E-C58F86D1528A}"/>
              </a:ext>
            </a:extLst>
          </p:cNvPr>
          <p:cNvSpPr txBox="1"/>
          <p:nvPr/>
        </p:nvSpPr>
        <p:spPr>
          <a:xfrm>
            <a:off x="2281645" y="83154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spcBef>
                <a:spcPts val="1200"/>
              </a:spcBef>
            </a:pPr>
            <a:r>
              <a:rPr lang="fr-FR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résonne avec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entreprise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A0CF0D4-2346-55A0-1A18-21FBDD4304DF}"/>
              </a:ext>
            </a:extLst>
          </p:cNvPr>
          <p:cNvSpPr/>
          <p:nvPr/>
        </p:nvSpPr>
        <p:spPr>
          <a:xfrm>
            <a:off x="406592" y="2485626"/>
            <a:ext cx="1934085" cy="356400"/>
          </a:xfrm>
          <a:prstGeom prst="roundRect">
            <a:avLst/>
          </a:prstGeom>
          <a:solidFill>
            <a:srgbClr val="68B4CC">
              <a:alpha val="66000"/>
            </a:srgbClr>
          </a:solidFill>
          <a:ln>
            <a:solidFill>
              <a:srgbClr val="68B4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rtl="0">
              <a:spcBef>
                <a:spcPts val="1200"/>
              </a:spcBef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</a:rPr>
              <a:t>Quelques pistes</a:t>
            </a:r>
          </a:p>
        </p:txBody>
      </p:sp>
    </p:spTree>
    <p:extLst>
      <p:ext uri="{BB962C8B-B14F-4D97-AF65-F5344CB8AC3E}">
        <p14:creationId xmlns:p14="http://schemas.microsoft.com/office/powerpoint/2010/main" val="15319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B2993-E042-D0FC-A1CD-F010E479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720" y="1090900"/>
            <a:ext cx="9894013" cy="510475"/>
          </a:xfrm>
        </p:spPr>
        <p:txBody>
          <a:bodyPr>
            <a:normAutofit/>
          </a:bodyPr>
          <a:lstStyle/>
          <a:p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Quels métiers peuvent être fragilisés ou quels nouveaux métiers peuvent apparaître ?</a:t>
            </a:r>
            <a:endParaRPr lang="fr-FR" dirty="0"/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2475804" cy="510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5526CC-3F6A-5941-A714-0516752DC6E2}"/>
              </a:ext>
            </a:extLst>
          </p:cNvPr>
          <p:cNvSpPr/>
          <p:nvPr/>
        </p:nvSpPr>
        <p:spPr>
          <a:xfrm>
            <a:off x="7865533" y="3171867"/>
            <a:ext cx="3641407" cy="3042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roduct </a:t>
            </a:r>
            <a:r>
              <a:rPr lang="fr-FR" sz="18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owner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rompt ingénieur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 </a:t>
            </a:r>
            <a:r>
              <a:rPr lang="fr-FR" sz="18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scientist</a:t>
            </a:r>
            <a:endParaRPr lang="fr-FR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onseiller auprès de la direction de la connaissance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 </a:t>
            </a:r>
            <a:r>
              <a:rPr lang="fr-FR" sz="18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analyst</a:t>
            </a:r>
            <a:endParaRPr lang="fr-FR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ngénieur pédagogique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oncepteur pédagogique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ommunication</a:t>
            </a:r>
            <a:endParaRPr lang="fr-FR" sz="1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F58BCAE-4DE2-9B5D-4B02-9B3DF42F1F59}"/>
              </a:ext>
            </a:extLst>
          </p:cNvPr>
          <p:cNvSpPr/>
          <p:nvPr/>
        </p:nvSpPr>
        <p:spPr>
          <a:xfrm>
            <a:off x="7340599" y="2851756"/>
            <a:ext cx="4057453" cy="356030"/>
          </a:xfrm>
          <a:prstGeom prst="roundRect">
            <a:avLst/>
          </a:prstGeom>
          <a:solidFill>
            <a:srgbClr val="F6B44F">
              <a:alpha val="66000"/>
            </a:srgbClr>
          </a:solidFill>
          <a:ln>
            <a:solidFill>
              <a:srgbClr val="F6B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Nouveaux métiers / métiers proches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F14DA8-B0BC-7435-7A05-D6269E79A637}"/>
              </a:ext>
            </a:extLst>
          </p:cNvPr>
          <p:cNvSpPr/>
          <p:nvPr/>
        </p:nvSpPr>
        <p:spPr>
          <a:xfrm>
            <a:off x="914009" y="2429932"/>
            <a:ext cx="5512192" cy="3166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 pas se disperser et vouloir rendre service à tout prix</a:t>
            </a:r>
            <a:endParaRPr lang="fr-FR" sz="1200" dirty="0">
              <a:solidFill>
                <a:schemeClr val="tx1"/>
              </a:solidFill>
            </a:endParaRP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remettre en question pour coller au plus près des  besoins sans douter</a:t>
            </a:r>
            <a:endParaRPr lang="fr-FR" sz="1200" dirty="0">
              <a:solidFill>
                <a:schemeClr val="tx1"/>
              </a:solidFill>
            </a:endParaRP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Rééquilibrer ses missions</a:t>
            </a: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Métiers qui évoluent =  formation permanente</a:t>
            </a: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Rationalisation / coupe budgétaire = fragilise</a:t>
            </a:r>
            <a:endParaRPr lang="fr-FR" sz="1200" dirty="0">
              <a:solidFill>
                <a:schemeClr val="tx1"/>
              </a:solidFill>
            </a:endParaRPr>
          </a:p>
          <a:p>
            <a:pPr marL="5715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Manque de valorisation, invisibilité</a:t>
            </a:r>
            <a:endParaRPr lang="fr-FR" sz="1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A194F49-D407-7E5A-D76E-C50C218ABDBA}"/>
              </a:ext>
            </a:extLst>
          </p:cNvPr>
          <p:cNvSpPr/>
          <p:nvPr/>
        </p:nvSpPr>
        <p:spPr>
          <a:xfrm>
            <a:off x="650800" y="2136214"/>
            <a:ext cx="2286889" cy="356400"/>
          </a:xfrm>
          <a:prstGeom prst="roundRect">
            <a:avLst/>
          </a:prstGeom>
          <a:solidFill>
            <a:srgbClr val="C45775">
              <a:alpha val="66000"/>
            </a:srgbClr>
          </a:solidFill>
          <a:ln>
            <a:solidFill>
              <a:srgbClr val="C45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Point de vigilance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053C199-2FA3-3994-834F-E273794B8352}"/>
              </a:ext>
            </a:extLst>
          </p:cNvPr>
          <p:cNvSpPr/>
          <p:nvPr/>
        </p:nvSpPr>
        <p:spPr>
          <a:xfrm rot="21443754">
            <a:off x="5174064" y="1665095"/>
            <a:ext cx="2806184" cy="57638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B44097F-9450-90FD-F9AA-FDEA1F15C66E}"/>
              </a:ext>
            </a:extLst>
          </p:cNvPr>
          <p:cNvSpPr/>
          <p:nvPr/>
        </p:nvSpPr>
        <p:spPr>
          <a:xfrm rot="21443754">
            <a:off x="2368159" y="1654899"/>
            <a:ext cx="2806184" cy="57638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6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B2993-E042-D0FC-A1CD-F010E479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987" y="826441"/>
            <a:ext cx="9648480" cy="604837"/>
          </a:xfrm>
        </p:spPr>
        <p:txBody>
          <a:bodyPr>
            <a:normAutofit/>
          </a:bodyPr>
          <a:lstStyle/>
          <a:p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Quels sont les points forts et les compétences liées à nos métiers ? </a:t>
            </a:r>
            <a:endParaRPr lang="fr-FR" dirty="0"/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2475804" cy="51047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5CAFCD7-DB0A-C660-2D0B-AD23EB6F9CF9}"/>
              </a:ext>
            </a:extLst>
          </p:cNvPr>
          <p:cNvSpPr/>
          <p:nvPr/>
        </p:nvSpPr>
        <p:spPr>
          <a:xfrm>
            <a:off x="9231736" y="3870740"/>
            <a:ext cx="2413801" cy="1188925"/>
          </a:xfrm>
          <a:prstGeom prst="ellipse">
            <a:avLst/>
          </a:prstGeom>
          <a:solidFill>
            <a:srgbClr val="68B4CC"/>
          </a:solidFill>
          <a:ln>
            <a:solidFill>
              <a:srgbClr val="68B4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Connaissance</a:t>
            </a: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FC24570-295F-4336-8183-310A0C228D07}"/>
              </a:ext>
            </a:extLst>
          </p:cNvPr>
          <p:cNvSpPr/>
          <p:nvPr/>
        </p:nvSpPr>
        <p:spPr>
          <a:xfrm>
            <a:off x="4332982" y="1699859"/>
            <a:ext cx="1693333" cy="1341109"/>
          </a:xfrm>
          <a:prstGeom prst="ellipse">
            <a:avLst/>
          </a:prstGeom>
          <a:solidFill>
            <a:srgbClr val="F6B44F"/>
          </a:solidFill>
          <a:ln>
            <a:solidFill>
              <a:srgbClr val="F6B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Créatif / Imaginatif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E1D092-1F0B-B616-AAF1-3C2BB8470CB1}"/>
              </a:ext>
            </a:extLst>
          </p:cNvPr>
          <p:cNvSpPr/>
          <p:nvPr/>
        </p:nvSpPr>
        <p:spPr>
          <a:xfrm>
            <a:off x="3686871" y="2807953"/>
            <a:ext cx="2451100" cy="1341109"/>
          </a:xfrm>
          <a:prstGeom prst="ellipse">
            <a:avLst/>
          </a:prstGeom>
          <a:solidFill>
            <a:srgbClr val="C45775"/>
          </a:solidFill>
          <a:ln>
            <a:solidFill>
              <a:srgbClr val="C45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transversalité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9296FDF-E317-A08F-FA2A-756DA5E55584}"/>
              </a:ext>
            </a:extLst>
          </p:cNvPr>
          <p:cNvSpPr/>
          <p:nvPr/>
        </p:nvSpPr>
        <p:spPr>
          <a:xfrm>
            <a:off x="2044337" y="2988245"/>
            <a:ext cx="1917700" cy="1761732"/>
          </a:xfrm>
          <a:prstGeom prst="ellipse">
            <a:avLst/>
          </a:prstGeom>
          <a:solidFill>
            <a:srgbClr val="F6B44F"/>
          </a:solidFill>
          <a:ln>
            <a:solidFill>
              <a:srgbClr val="F6B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adaptabilité</a:t>
            </a:r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6DBB531-0F40-F565-BDDB-2D79A07F3EC8}"/>
              </a:ext>
            </a:extLst>
          </p:cNvPr>
          <p:cNvSpPr/>
          <p:nvPr/>
        </p:nvSpPr>
        <p:spPr>
          <a:xfrm>
            <a:off x="1343723" y="2121187"/>
            <a:ext cx="1464734" cy="1489515"/>
          </a:xfrm>
          <a:prstGeom prst="ellipse">
            <a:avLst/>
          </a:prstGeom>
          <a:solidFill>
            <a:srgbClr val="7DC083"/>
          </a:solidFill>
          <a:ln>
            <a:solidFill>
              <a:srgbClr val="7DC0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curiosité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290BB5F-47B5-7B7E-2B2E-7AB768B97974}"/>
              </a:ext>
            </a:extLst>
          </p:cNvPr>
          <p:cNvSpPr/>
          <p:nvPr/>
        </p:nvSpPr>
        <p:spPr>
          <a:xfrm>
            <a:off x="3192949" y="4275943"/>
            <a:ext cx="1735666" cy="1295307"/>
          </a:xfrm>
          <a:prstGeom prst="ellipse">
            <a:avLst/>
          </a:prstGeom>
          <a:solidFill>
            <a:srgbClr val="C45775"/>
          </a:solidFill>
          <a:ln>
            <a:solidFill>
              <a:srgbClr val="C45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Esprit de synthèse</a:t>
            </a:r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4B12C56-BC3B-D17C-6062-BA9D723E92AA}"/>
              </a:ext>
            </a:extLst>
          </p:cNvPr>
          <p:cNvSpPr/>
          <p:nvPr/>
        </p:nvSpPr>
        <p:spPr>
          <a:xfrm>
            <a:off x="576213" y="3936684"/>
            <a:ext cx="2184400" cy="1956657"/>
          </a:xfrm>
          <a:prstGeom prst="ellipse">
            <a:avLst/>
          </a:prstGeom>
          <a:solidFill>
            <a:srgbClr val="68B4CC"/>
          </a:solidFill>
          <a:ln>
            <a:solidFill>
              <a:srgbClr val="68B4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Disponibilité / réactivité</a:t>
            </a:r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B54AC1E-BD3E-FB78-1EDE-DC480C4EE91A}"/>
              </a:ext>
            </a:extLst>
          </p:cNvPr>
          <p:cNvSpPr/>
          <p:nvPr/>
        </p:nvSpPr>
        <p:spPr>
          <a:xfrm>
            <a:off x="2032053" y="5154245"/>
            <a:ext cx="1976967" cy="1343251"/>
          </a:xfrm>
          <a:prstGeom prst="ellipse">
            <a:avLst/>
          </a:prstGeom>
          <a:solidFill>
            <a:srgbClr val="F6B44F"/>
          </a:solidFill>
          <a:ln>
            <a:solidFill>
              <a:srgbClr val="F6B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intelligence collective</a:t>
            </a:r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57DF40D-DEE6-2335-0C05-F78CB582383F}"/>
              </a:ext>
            </a:extLst>
          </p:cNvPr>
          <p:cNvSpPr/>
          <p:nvPr/>
        </p:nvSpPr>
        <p:spPr>
          <a:xfrm>
            <a:off x="4703928" y="3892187"/>
            <a:ext cx="1608667" cy="1343251"/>
          </a:xfrm>
          <a:prstGeom prst="ellipse">
            <a:avLst/>
          </a:prstGeom>
          <a:solidFill>
            <a:srgbClr val="7DC083"/>
          </a:solidFill>
          <a:ln>
            <a:solidFill>
              <a:srgbClr val="7DC0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expertise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2CBB78E-5108-C52A-4F49-59CA2CB9CD56}"/>
              </a:ext>
            </a:extLst>
          </p:cNvPr>
          <p:cNvSpPr/>
          <p:nvPr/>
        </p:nvSpPr>
        <p:spPr>
          <a:xfrm>
            <a:off x="5806294" y="4610681"/>
            <a:ext cx="2451100" cy="1341109"/>
          </a:xfrm>
          <a:prstGeom prst="ellipse">
            <a:avLst/>
          </a:prstGeom>
          <a:solidFill>
            <a:srgbClr val="C45775"/>
          </a:solidFill>
          <a:ln>
            <a:solidFill>
              <a:srgbClr val="C45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Détection des signaux faibles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BA841E0-5738-C178-6F48-C0641AE2C891}"/>
              </a:ext>
            </a:extLst>
          </p:cNvPr>
          <p:cNvSpPr/>
          <p:nvPr/>
        </p:nvSpPr>
        <p:spPr>
          <a:xfrm>
            <a:off x="4577248" y="4937647"/>
            <a:ext cx="1384299" cy="1093912"/>
          </a:xfrm>
          <a:prstGeom prst="ellipse">
            <a:avLst/>
          </a:prstGeom>
          <a:solidFill>
            <a:srgbClr val="68B4CC"/>
          </a:solidFill>
          <a:ln>
            <a:solidFill>
              <a:srgbClr val="68B4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rigueur</a:t>
            </a:r>
            <a:endParaRPr lang="fr-FR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30A1B30-440A-7AB3-1FD2-5F7FDCBCFD6F}"/>
              </a:ext>
            </a:extLst>
          </p:cNvPr>
          <p:cNvSpPr/>
          <p:nvPr/>
        </p:nvSpPr>
        <p:spPr>
          <a:xfrm rot="21409020">
            <a:off x="155607" y="1537689"/>
            <a:ext cx="6928518" cy="58634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C926B52-0FC3-9846-9BC0-AAFA2E78B534}"/>
              </a:ext>
            </a:extLst>
          </p:cNvPr>
          <p:cNvSpPr/>
          <p:nvPr/>
        </p:nvSpPr>
        <p:spPr>
          <a:xfrm>
            <a:off x="6044934" y="2987795"/>
            <a:ext cx="2328653" cy="1897779"/>
          </a:xfrm>
          <a:prstGeom prst="ellipse">
            <a:avLst/>
          </a:prstGeom>
          <a:solidFill>
            <a:srgbClr val="F6B44F"/>
          </a:solidFill>
          <a:ln>
            <a:solidFill>
              <a:srgbClr val="F6B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méthodologie</a:t>
            </a:r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83849FC-CE3A-227B-F352-6A5101C3C72D}"/>
              </a:ext>
            </a:extLst>
          </p:cNvPr>
          <p:cNvSpPr/>
          <p:nvPr/>
        </p:nvSpPr>
        <p:spPr>
          <a:xfrm>
            <a:off x="5762891" y="2135256"/>
            <a:ext cx="1819069" cy="1341109"/>
          </a:xfrm>
          <a:prstGeom prst="ellipse">
            <a:avLst/>
          </a:prstGeom>
          <a:solidFill>
            <a:srgbClr val="68B4CC"/>
          </a:solidFill>
          <a:ln>
            <a:solidFill>
              <a:srgbClr val="68B4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processus de veille</a:t>
            </a:r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7C9954B-1A78-33BD-F436-547C2674FD48}"/>
              </a:ext>
            </a:extLst>
          </p:cNvPr>
          <p:cNvSpPr/>
          <p:nvPr/>
        </p:nvSpPr>
        <p:spPr>
          <a:xfrm>
            <a:off x="7858661" y="4139922"/>
            <a:ext cx="1608667" cy="1343251"/>
          </a:xfrm>
          <a:prstGeom prst="ellipse">
            <a:avLst/>
          </a:prstGeom>
          <a:solidFill>
            <a:srgbClr val="7DC083"/>
          </a:solidFill>
          <a:ln>
            <a:solidFill>
              <a:srgbClr val="7DC0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fact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checking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5BA3F1A-BEBC-EFF3-2DD3-DC214B6590D9}"/>
              </a:ext>
            </a:extLst>
          </p:cNvPr>
          <p:cNvSpPr/>
          <p:nvPr/>
        </p:nvSpPr>
        <p:spPr>
          <a:xfrm>
            <a:off x="7396464" y="1822555"/>
            <a:ext cx="1464734" cy="1489515"/>
          </a:xfrm>
          <a:prstGeom prst="ellipse">
            <a:avLst/>
          </a:prstGeom>
          <a:solidFill>
            <a:srgbClr val="7DC083"/>
          </a:solidFill>
          <a:ln>
            <a:solidFill>
              <a:srgbClr val="7DC0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Ethique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B51C5FC-A60B-5FD1-ACB9-4B154B3BF506}"/>
              </a:ext>
            </a:extLst>
          </p:cNvPr>
          <p:cNvSpPr/>
          <p:nvPr/>
        </p:nvSpPr>
        <p:spPr>
          <a:xfrm>
            <a:off x="8144036" y="2936507"/>
            <a:ext cx="1735666" cy="1295307"/>
          </a:xfrm>
          <a:prstGeom prst="ellipse">
            <a:avLst/>
          </a:prstGeom>
          <a:solidFill>
            <a:srgbClr val="C45775"/>
          </a:solidFill>
          <a:ln>
            <a:solidFill>
              <a:srgbClr val="C45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Imaginatif</a:t>
            </a:r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399F986-39F1-E9CE-8B5E-7D0F74259ECC}"/>
              </a:ext>
            </a:extLst>
          </p:cNvPr>
          <p:cNvSpPr/>
          <p:nvPr/>
        </p:nvSpPr>
        <p:spPr>
          <a:xfrm>
            <a:off x="3109549" y="2100706"/>
            <a:ext cx="1375833" cy="1175536"/>
          </a:xfrm>
          <a:prstGeom prst="ellipse">
            <a:avLst/>
          </a:prstGeom>
          <a:solidFill>
            <a:srgbClr val="68B4CC"/>
          </a:solidFill>
          <a:ln>
            <a:solidFill>
              <a:srgbClr val="68B4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Esprit critique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25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" dirty="0"/>
              <a:t>Synthèse de </a:t>
            </a:r>
            <a:r>
              <a:rPr lang="fr-FR" dirty="0"/>
              <a:t>Jean-Philippe </a:t>
            </a:r>
            <a:r>
              <a:rPr lang="fr-FR" dirty="0" err="1"/>
              <a:t>Accart</a:t>
            </a:r>
            <a:endParaRPr dirty="0"/>
          </a:p>
        </p:txBody>
      </p:sp>
      <p:sp>
        <p:nvSpPr>
          <p:cNvPr id="511" name="Google Shape;511;p62"/>
          <p:cNvSpPr txBox="1">
            <a:spLocks noGrp="1"/>
          </p:cNvSpPr>
          <p:nvPr>
            <p:ph type="body" idx="1"/>
          </p:nvPr>
        </p:nvSpPr>
        <p:spPr>
          <a:xfrm>
            <a:off x="838200" y="1825633"/>
            <a:ext cx="10318000" cy="40528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t" anchorCtr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" b="1" dirty="0">
                <a:solidFill>
                  <a:srgbClr val="00A9A9"/>
                </a:solidFill>
              </a:rPr>
              <a:t>#Lacune</a:t>
            </a:r>
            <a:r>
              <a:rPr lang="fr" dirty="0"/>
              <a:t>-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Manque de visibilité et Manque de communication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" b="1" dirty="0">
                <a:solidFill>
                  <a:srgbClr val="00A9A9"/>
                </a:solidFill>
              </a:rPr>
              <a:t>#Forces</a:t>
            </a:r>
            <a:r>
              <a:rPr lang="fr" dirty="0">
                <a:solidFill>
                  <a:srgbClr val="00A9A9"/>
                </a:solidFill>
              </a:rPr>
              <a:t> </a:t>
            </a:r>
            <a:r>
              <a:rPr lang="fr" sz="2400" dirty="0">
                <a:solidFill>
                  <a:srgbClr val="000000"/>
                </a:solidFill>
                <a:latin typeface="Arial" panose="020B0604020202020204" pitchFamily="34" charset="0"/>
              </a:rPr>
              <a:t>- Capacité d’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adaptation, métier transversal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" b="1" dirty="0">
                <a:solidFill>
                  <a:srgbClr val="F3AE31"/>
                </a:solidFill>
              </a:rPr>
              <a:t>#Promotion</a:t>
            </a:r>
            <a:r>
              <a:rPr lang="fr" sz="2400" dirty="0"/>
              <a:t> - 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Rester conscient de notre valeur, Être ambassadeur de notre métier auprès de nos collègues et managers</a:t>
            </a:r>
          </a:p>
          <a:p>
            <a:pPr mar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DE4491"/>
                </a:solidFill>
              </a:rPr>
              <a:t>#Formation</a:t>
            </a:r>
            <a:r>
              <a:rPr lang="fr-FR" dirty="0"/>
              <a:t> -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Former nos usagers nos managers, adopter la posture du  lobbyiste en interne</a:t>
            </a:r>
            <a:endParaRPr lang="fr-FR" sz="2400" dirty="0"/>
          </a:p>
          <a:p>
            <a:pPr marL="0" indent="0">
              <a:spcBef>
                <a:spcPts val="1067"/>
              </a:spcBef>
              <a:buNone/>
            </a:pPr>
            <a:r>
              <a:rPr lang="fr" b="1" dirty="0">
                <a:solidFill>
                  <a:srgbClr val="A92A76"/>
                </a:solidFill>
              </a:rPr>
              <a:t>#Opportunité</a:t>
            </a:r>
            <a:r>
              <a:rPr lang="fr" sz="2400" dirty="0"/>
              <a:t>-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Rester présents dans les organes de décisions, réunions.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1067"/>
              </a:spcBef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B25BC-B0F3-40A0-9B0E-FB8B314D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suite et fin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2F9D9-0400-1419-2DF0-3FFA6A506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300" b="1" dirty="0">
                <a:solidFill>
                  <a:srgbClr val="00A9A9"/>
                </a:solidFill>
              </a:rPr>
              <a:t>#IA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</a:rPr>
              <a:t>Important mais reste un outil qui faut prendre en main sans perdre conscience de notre valeur.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fr-FR" sz="3000" b="1" dirty="0">
                <a:solidFill>
                  <a:srgbClr val="F3AE31"/>
                </a:solidFill>
              </a:rPr>
              <a:t>#Formation-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</a:rPr>
              <a:t>Essentiel et stimulant, il faut se former tout au long de la vie.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fr-FR" sz="3000" b="1" dirty="0">
                <a:solidFill>
                  <a:srgbClr val="DE4491"/>
                </a:solidFill>
              </a:rPr>
              <a:t>#ADBS-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</a:rPr>
              <a:t>Reconduire la journée des adhérent.e.s et maintenir les aspects participatifs, collectifs qui renforcent les liens.</a:t>
            </a:r>
          </a:p>
          <a:p>
            <a:pPr mar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A92A76"/>
                </a:solidFill>
              </a:rPr>
              <a:t>#Médiation-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</a:rPr>
              <a:t>Elle est au cœur de notre métier.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69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b="1" dirty="0"/>
              <a:t>Journée des adhérent.e.s </a:t>
            </a:r>
            <a:r>
              <a:rPr lang="fr" b="1" dirty="0"/>
              <a:t>2024 :</a:t>
            </a:r>
            <a:r>
              <a:rPr lang="fr" b="1" dirty="0">
                <a:solidFill>
                  <a:srgbClr val="888888"/>
                </a:solidFill>
              </a:rPr>
              <a:t> le bilan</a:t>
            </a:r>
            <a:endParaRPr b="1" dirty="0">
              <a:solidFill>
                <a:srgbClr val="888888"/>
              </a:solidFill>
            </a:endParaRPr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1"/>
          </p:nvPr>
        </p:nvSpPr>
        <p:spPr>
          <a:xfrm>
            <a:off x="381398" y="1785595"/>
            <a:ext cx="5062800" cy="76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4800" b="1" dirty="0">
                <a:solidFill>
                  <a:srgbClr val="00A9A9"/>
                </a:solidFill>
              </a:rPr>
              <a:t>63 </a:t>
            </a:r>
            <a:r>
              <a:rPr lang="fr" sz="2133" b="1" dirty="0"/>
              <a:t>inscriptions</a:t>
            </a:r>
            <a:endParaRPr sz="2133" b="1" dirty="0"/>
          </a:p>
        </p:txBody>
      </p:sp>
      <p:sp>
        <p:nvSpPr>
          <p:cNvPr id="439" name="Google Shape;439;p54"/>
          <p:cNvSpPr txBox="1">
            <a:spLocks noGrp="1"/>
          </p:cNvSpPr>
          <p:nvPr>
            <p:ph type="body" idx="1"/>
          </p:nvPr>
        </p:nvSpPr>
        <p:spPr>
          <a:xfrm>
            <a:off x="528519" y="2646065"/>
            <a:ext cx="5062800" cy="9277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4800" b="1" dirty="0">
                <a:solidFill>
                  <a:srgbClr val="00A9A9"/>
                </a:solidFill>
              </a:rPr>
              <a:t>58</a:t>
            </a:r>
            <a:r>
              <a:rPr lang="fr" sz="4800" b="1" dirty="0">
                <a:solidFill>
                  <a:srgbClr val="F3AE31"/>
                </a:solidFill>
              </a:rPr>
              <a:t> </a:t>
            </a:r>
            <a:r>
              <a:rPr lang="fr" sz="2133" dirty="0"/>
              <a:t> </a:t>
            </a:r>
            <a:r>
              <a:rPr lang="fr" sz="2133" b="1" dirty="0"/>
              <a:t>présent.e.s</a:t>
            </a:r>
            <a:endParaRPr sz="2133" b="1" dirty="0"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1"/>
          </p:nvPr>
        </p:nvSpPr>
        <p:spPr>
          <a:xfrm>
            <a:off x="5300114" y="1785595"/>
            <a:ext cx="5249608" cy="76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40256">
              <a:lnSpc>
                <a:spcPct val="100000"/>
              </a:lnSpc>
              <a:spcBef>
                <a:spcPts val="0"/>
              </a:spcBef>
              <a:buSzPts val="1600"/>
              <a:buChar char="★"/>
            </a:pPr>
            <a:r>
              <a:rPr lang="fr" sz="4800" b="1" dirty="0">
                <a:solidFill>
                  <a:srgbClr val="DE4491"/>
                </a:solidFill>
              </a:rPr>
              <a:t>6</a:t>
            </a:r>
            <a:r>
              <a:rPr lang="fr" sz="2133" dirty="0"/>
              <a:t> </a:t>
            </a:r>
            <a:r>
              <a:rPr lang="fr" sz="2133" b="1" dirty="0"/>
              <a:t>questions pour </a:t>
            </a:r>
            <a:r>
              <a:rPr lang="fr" sz="4800" b="1" dirty="0">
                <a:solidFill>
                  <a:srgbClr val="DE4491"/>
                </a:solidFill>
              </a:rPr>
              <a:t>1</a:t>
            </a:r>
            <a:r>
              <a:rPr lang="fr" sz="2133" b="1" dirty="0"/>
              <a:t> World Café</a:t>
            </a:r>
          </a:p>
          <a:p>
            <a:pPr marL="0" indent="0">
              <a:lnSpc>
                <a:spcPct val="70000"/>
              </a:lnSpc>
              <a:spcBef>
                <a:spcPts val="1333"/>
              </a:spcBef>
              <a:buNone/>
            </a:pPr>
            <a:endParaRPr sz="2133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133" dirty="0"/>
          </a:p>
        </p:txBody>
      </p:sp>
      <p:sp>
        <p:nvSpPr>
          <p:cNvPr id="441" name="Google Shape;441;p54"/>
          <p:cNvSpPr txBox="1">
            <a:spLocks noGrp="1"/>
          </p:cNvSpPr>
          <p:nvPr>
            <p:ph type="body" idx="1"/>
          </p:nvPr>
        </p:nvSpPr>
        <p:spPr>
          <a:xfrm>
            <a:off x="675640" y="4360664"/>
            <a:ext cx="4768558" cy="74517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4800" b="1" dirty="0">
                <a:solidFill>
                  <a:srgbClr val="F3AE31"/>
                </a:solidFill>
              </a:rPr>
              <a:t>1</a:t>
            </a:r>
            <a:r>
              <a:rPr lang="fr" sz="4800" b="1" dirty="0">
                <a:solidFill>
                  <a:srgbClr val="A92A76"/>
                </a:solidFill>
              </a:rPr>
              <a:t> </a:t>
            </a:r>
            <a:r>
              <a:rPr lang="fr" sz="2133" dirty="0"/>
              <a:t> </a:t>
            </a:r>
            <a:r>
              <a:rPr lang="fr-FR" sz="2133" b="1" dirty="0"/>
              <a:t>sponsor</a:t>
            </a:r>
            <a:endParaRPr lang="fr-FR" sz="2400" dirty="0">
              <a:effectLst/>
              <a:latin typeface="Aptos" panose="020B0004020202020204" pitchFamily="34" charset="0"/>
              <a:ea typeface="SimSu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133" dirty="0">
              <a:highlight>
                <a:srgbClr val="FFFF00"/>
              </a:highlight>
            </a:endParaRPr>
          </a:p>
        </p:txBody>
      </p:sp>
      <p:sp>
        <p:nvSpPr>
          <p:cNvPr id="444" name="Google Shape;444;p54"/>
          <p:cNvSpPr txBox="1">
            <a:spLocks noGrp="1"/>
          </p:cNvSpPr>
          <p:nvPr>
            <p:ph type="body" idx="1"/>
          </p:nvPr>
        </p:nvSpPr>
        <p:spPr>
          <a:xfrm>
            <a:off x="5300114" y="2972839"/>
            <a:ext cx="5257800" cy="95082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4800" b="1" dirty="0">
                <a:solidFill>
                  <a:srgbClr val="A92A76"/>
                </a:solidFill>
              </a:rPr>
              <a:t>4</a:t>
            </a:r>
            <a:r>
              <a:rPr lang="fr" sz="2133" dirty="0"/>
              <a:t> </a:t>
            </a:r>
            <a:r>
              <a:rPr lang="fr" sz="2133" b="1" dirty="0"/>
              <a:t>intervenant.e.s pour </a:t>
            </a:r>
            <a:r>
              <a:rPr lang="fr" sz="4800" b="1" dirty="0">
                <a:solidFill>
                  <a:srgbClr val="A92A76"/>
                </a:solidFill>
              </a:rPr>
              <a:t>1</a:t>
            </a:r>
            <a:r>
              <a:rPr lang="fr" sz="2133" dirty="0"/>
              <a:t> </a:t>
            </a:r>
            <a:r>
              <a:rPr lang="fr" sz="2133" b="1" dirty="0"/>
              <a:t>table ronde</a:t>
            </a:r>
            <a:endParaRPr sz="2133" b="1" dirty="0"/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E73FCD4B-6F26-F05B-E268-D2B89360C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07" y="6109570"/>
            <a:ext cx="1859030" cy="383305"/>
          </a:xfrm>
          <a:prstGeom prst="rect">
            <a:avLst/>
          </a:prstGeom>
        </p:spPr>
      </p:pic>
      <p:sp>
        <p:nvSpPr>
          <p:cNvPr id="11" name="Google Shape;441;p54">
            <a:extLst>
              <a:ext uri="{FF2B5EF4-FFF2-40B4-BE49-F238E27FC236}">
                <a16:creationId xmlns:a16="http://schemas.microsoft.com/office/drawing/2014/main" id="{8150E3DF-F13D-61CC-9474-371BDD56E3A4}"/>
              </a:ext>
            </a:extLst>
          </p:cNvPr>
          <p:cNvSpPr txBox="1">
            <a:spLocks/>
          </p:cNvSpPr>
          <p:nvPr/>
        </p:nvSpPr>
        <p:spPr>
          <a:xfrm>
            <a:off x="6611816" y="4140325"/>
            <a:ext cx="5022166" cy="95082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4800" b="1" dirty="0">
                <a:solidFill>
                  <a:srgbClr val="A92A76"/>
                </a:solidFill>
              </a:rPr>
              <a:t>3 </a:t>
            </a:r>
            <a:r>
              <a:rPr lang="fr-FR" sz="2133" dirty="0"/>
              <a:t> </a:t>
            </a:r>
            <a:r>
              <a:rPr lang="fr-FR" sz="2133" b="1" dirty="0"/>
              <a:t>associations amies invitées</a:t>
            </a:r>
            <a:endParaRPr lang="fr-FR" sz="2400" dirty="0">
              <a:latin typeface="Aptos" panose="020B0004020202020204" pitchFamily="34" charset="0"/>
              <a:ea typeface="SimSu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133" dirty="0">
              <a:highlight>
                <a:srgbClr val="FFFF00"/>
              </a:highlight>
            </a:endParaRPr>
          </a:p>
        </p:txBody>
      </p:sp>
      <p:sp>
        <p:nvSpPr>
          <p:cNvPr id="12" name="Google Shape;441;p54">
            <a:extLst>
              <a:ext uri="{FF2B5EF4-FFF2-40B4-BE49-F238E27FC236}">
                <a16:creationId xmlns:a16="http://schemas.microsoft.com/office/drawing/2014/main" id="{99B82F36-781A-C392-7FAA-A061B159A683}"/>
              </a:ext>
            </a:extLst>
          </p:cNvPr>
          <p:cNvSpPr txBox="1">
            <a:spLocks/>
          </p:cNvSpPr>
          <p:nvPr/>
        </p:nvSpPr>
        <p:spPr>
          <a:xfrm>
            <a:off x="2051929" y="5364392"/>
            <a:ext cx="4768558" cy="74517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4800" b="1" dirty="0">
                <a:solidFill>
                  <a:srgbClr val="F3AE31"/>
                </a:solidFill>
              </a:rPr>
              <a:t>1</a:t>
            </a:r>
            <a:r>
              <a:rPr lang="fr-FR" sz="4800" b="1" dirty="0">
                <a:solidFill>
                  <a:srgbClr val="A92A76"/>
                </a:solidFill>
              </a:rPr>
              <a:t> </a:t>
            </a:r>
            <a:r>
              <a:rPr lang="fr-FR" sz="2133" dirty="0"/>
              <a:t> </a:t>
            </a:r>
            <a:r>
              <a:rPr lang="fr-FR" sz="2133" b="1" dirty="0"/>
              <a:t>Équipe de  </a:t>
            </a:r>
            <a:r>
              <a:rPr lang="fr-FR" sz="4800" b="1" dirty="0">
                <a:solidFill>
                  <a:srgbClr val="F3AE31"/>
                </a:solidFill>
              </a:rPr>
              <a:t>8 </a:t>
            </a:r>
            <a:r>
              <a:rPr lang="fr-FR" sz="2133" b="1" dirty="0"/>
              <a:t> </a:t>
            </a:r>
            <a:r>
              <a:rPr lang="fr-FR" sz="2133" b="1" dirty="0" err="1"/>
              <a:t>animateur.trice.s</a:t>
            </a:r>
            <a:endParaRPr lang="fr-FR" sz="2400" dirty="0">
              <a:latin typeface="Aptos" panose="020B0004020202020204" pitchFamily="34" charset="0"/>
              <a:ea typeface="SimSu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133" dirty="0">
              <a:highlight>
                <a:srgbClr val="FFFF00"/>
              </a:highlight>
            </a:endParaRPr>
          </a:p>
        </p:txBody>
      </p:sp>
      <p:pic>
        <p:nvPicPr>
          <p:cNvPr id="14" name="Image 13" descr="Une image contenant motif, Rectangle, Post-it, Caractère coloré&#10;&#10;Description générée automatiquement">
            <a:extLst>
              <a:ext uri="{FF2B5EF4-FFF2-40B4-BE49-F238E27FC236}">
                <a16:creationId xmlns:a16="http://schemas.microsoft.com/office/drawing/2014/main" id="{3A662046-C516-0274-DDA3-93B290335C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85" y="4161188"/>
            <a:ext cx="1038225" cy="981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build="p"/>
      <p:bldP spid="439" grpId="0" build="p"/>
      <p:bldP spid="440" grpId="0" build="p"/>
      <p:bldP spid="441" grpId="0" build="p"/>
      <p:bldP spid="444" grpId="0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" dirty="0"/>
              <a:t>Table Ronde</a:t>
            </a:r>
            <a:endParaRPr dirty="0"/>
          </a:p>
        </p:txBody>
      </p:sp>
      <p:sp>
        <p:nvSpPr>
          <p:cNvPr id="465" name="Google Shape;465;p57"/>
          <p:cNvSpPr txBox="1">
            <a:spLocks noGrp="1"/>
          </p:cNvSpPr>
          <p:nvPr>
            <p:ph type="body" idx="1"/>
          </p:nvPr>
        </p:nvSpPr>
        <p:spPr>
          <a:xfrm>
            <a:off x="1064400" y="1419233"/>
            <a:ext cx="10436000" cy="43512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t" anchorCtr="0">
            <a:no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fr" sz="2533" b="1" dirty="0">
                <a:solidFill>
                  <a:srgbClr val="A92A76"/>
                </a:solidFill>
              </a:rPr>
              <a:t>4 intervenant.e.s </a:t>
            </a:r>
            <a:r>
              <a:rPr lang="fr" sz="2533" dirty="0"/>
              <a:t>: </a:t>
            </a:r>
            <a:r>
              <a:rPr lang="fr-FR" sz="2533" dirty="0"/>
              <a:t>Jean-Philippe </a:t>
            </a:r>
            <a:r>
              <a:rPr lang="fr-FR" sz="2533" dirty="0" err="1"/>
              <a:t>Accart</a:t>
            </a:r>
            <a:r>
              <a:rPr lang="fr-FR" sz="2533" dirty="0"/>
              <a:t>, Daniel Bourrion, Françoise Colin, Chloé </a:t>
            </a:r>
            <a:r>
              <a:rPr lang="fr-FR" sz="2533" dirty="0" err="1"/>
              <a:t>Hervy</a:t>
            </a:r>
            <a:endParaRPr lang="fr-FR" sz="2533" dirty="0"/>
          </a:p>
          <a:p>
            <a:pPr marL="0" indent="0">
              <a:spcBef>
                <a:spcPts val="1067"/>
              </a:spcBef>
              <a:buNone/>
            </a:pPr>
            <a:endParaRPr sz="2533" dirty="0"/>
          </a:p>
          <a:p>
            <a:pPr marL="0" indent="0">
              <a:spcBef>
                <a:spcPts val="1067"/>
              </a:spcBef>
              <a:buNone/>
            </a:pPr>
            <a:r>
              <a:rPr lang="fr" sz="2533" b="1" dirty="0">
                <a:solidFill>
                  <a:srgbClr val="A92A76"/>
                </a:solidFill>
              </a:rPr>
              <a:t>Thème</a:t>
            </a:r>
            <a:r>
              <a:rPr lang="fr" sz="2533" dirty="0"/>
              <a:t> : “</a:t>
            </a:r>
            <a:r>
              <a:rPr lang="fr-FR" sz="2533" dirty="0"/>
              <a:t>valorisation des métiers / valorisation des compétences</a:t>
            </a:r>
            <a:r>
              <a:rPr lang="fr" sz="2533" dirty="0"/>
              <a:t>”.</a:t>
            </a:r>
          </a:p>
          <a:p>
            <a:pPr marL="0" indent="0">
              <a:spcBef>
                <a:spcPts val="1067"/>
              </a:spcBef>
              <a:buNone/>
            </a:pPr>
            <a:endParaRPr sz="2533" dirty="0"/>
          </a:p>
          <a:p>
            <a:pPr marL="0" indent="0">
              <a:spcBef>
                <a:spcPts val="1067"/>
              </a:spcBef>
              <a:buNone/>
            </a:pPr>
            <a:r>
              <a:rPr lang="fr" sz="2533" b="1" dirty="0">
                <a:solidFill>
                  <a:srgbClr val="A92A76"/>
                </a:solidFill>
              </a:rPr>
              <a:t>Replay</a:t>
            </a:r>
            <a:r>
              <a:rPr lang="fr" sz="2533" dirty="0"/>
              <a:t> : </a:t>
            </a:r>
            <a:r>
              <a:rPr lang="fr" sz="2533" dirty="0">
                <a:hlinkClick r:id="rId3"/>
              </a:rPr>
              <a:t>adbs.fr</a:t>
            </a:r>
            <a:endParaRPr sz="2533" dirty="0">
              <a:solidFill>
                <a:srgbClr val="000000"/>
              </a:solidFill>
            </a:endParaRPr>
          </a:p>
        </p:txBody>
      </p:sp>
      <p:pic>
        <p:nvPicPr>
          <p:cNvPr id="466" name="Google Shape;46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832" y="861345"/>
            <a:ext cx="348665" cy="34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, Visage humain, habits, table&#10;&#10;Description générée automatiquement">
            <a:extLst>
              <a:ext uri="{FF2B5EF4-FFF2-40B4-BE49-F238E27FC236}">
                <a16:creationId xmlns:a16="http://schemas.microsoft.com/office/drawing/2014/main" id="{F4CFB9E2-76C4-DE31-E7D9-0AD1BA78A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52" y="3809618"/>
            <a:ext cx="4274937" cy="28485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" dirty="0"/>
              <a:t>World Café</a:t>
            </a:r>
            <a:endParaRPr dirty="0"/>
          </a:p>
        </p:txBody>
      </p:sp>
      <p:sp>
        <p:nvSpPr>
          <p:cNvPr id="465" name="Google Shape;465;p57"/>
          <p:cNvSpPr txBox="1">
            <a:spLocks noGrp="1"/>
          </p:cNvSpPr>
          <p:nvPr>
            <p:ph type="body" idx="1"/>
          </p:nvPr>
        </p:nvSpPr>
        <p:spPr>
          <a:xfrm>
            <a:off x="1064400" y="1419233"/>
            <a:ext cx="10436000" cy="43512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t" anchorCtr="0">
            <a:no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fr" sz="2533" b="1" dirty="0">
                <a:solidFill>
                  <a:srgbClr val="A92A76"/>
                </a:solidFill>
              </a:rPr>
              <a:t>6 questions </a:t>
            </a:r>
            <a:r>
              <a:rPr lang="fr" sz="2533" dirty="0"/>
              <a:t>:</a:t>
            </a:r>
          </a:p>
          <a:p>
            <a:pPr>
              <a:spcBef>
                <a:spcPts val="1067"/>
              </a:spcBef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434343"/>
                </a:solidFill>
              </a:rPr>
              <a:t>Quels sont les défis rencontrés lors du recrutement ? </a:t>
            </a:r>
            <a:endParaRPr lang="fr" sz="1800" dirty="0"/>
          </a:p>
          <a:p>
            <a:pPr>
              <a:spcBef>
                <a:spcPts val="1067"/>
              </a:spcBef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434343"/>
                </a:solidFill>
              </a:rPr>
              <a:t>Comment les entretiens annuels peuvent être optimisés?</a:t>
            </a:r>
            <a:endParaRPr lang="fr" sz="1800" dirty="0"/>
          </a:p>
          <a:p>
            <a:pPr>
              <a:spcBef>
                <a:spcPts val="1067"/>
              </a:spcBef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434343"/>
                </a:solidFill>
              </a:rPr>
              <a:t>Quelle place donner à la formation continue lors des entretiens annuels?</a:t>
            </a:r>
            <a:endParaRPr lang="fr" sz="1800" dirty="0"/>
          </a:p>
          <a:p>
            <a:pPr>
              <a:spcBef>
                <a:spcPts val="1067"/>
              </a:spcBef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434343"/>
                </a:solidFill>
              </a:rPr>
              <a:t>En quoi l’ADBS peut-elle soutenir le développement de la carrière des adhérent.e.s ?</a:t>
            </a:r>
            <a:endParaRPr lang="fr" sz="1800" dirty="0"/>
          </a:p>
          <a:p>
            <a:pPr>
              <a:spcBef>
                <a:spcPts val="1067"/>
              </a:spcBef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434343"/>
                </a:solidFill>
              </a:rPr>
              <a:t>En quoi l’IA /et l’OSINT transforment-t-ils les pratiques et impactent nos métiers ?</a:t>
            </a:r>
          </a:p>
          <a:p>
            <a:pPr>
              <a:spcBef>
                <a:spcPts val="1067"/>
              </a:spcBef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434343"/>
                </a:solidFill>
              </a:rPr>
              <a:t>Quels métiers peuvent être fragilisés ou quels nouveaux métiers peuvent apparaître ?</a:t>
            </a:r>
          </a:p>
          <a:p>
            <a:pPr>
              <a:spcBef>
                <a:spcPts val="1067"/>
              </a:spcBef>
              <a:buFont typeface="Wingdings" panose="05000000000000000000" pitchFamily="2" charset="2"/>
              <a:buChar char="v"/>
            </a:pPr>
            <a:endParaRPr sz="1800" b="1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1067"/>
              </a:spcBef>
              <a:buNone/>
            </a:pPr>
            <a:r>
              <a:rPr lang="fr" sz="2533" b="1" dirty="0">
                <a:solidFill>
                  <a:srgbClr val="A92A76"/>
                </a:solidFill>
              </a:rPr>
              <a:t>1 animatrice</a:t>
            </a:r>
            <a:r>
              <a:rPr lang="fr" sz="2533" dirty="0"/>
              <a:t> :  </a:t>
            </a:r>
            <a:r>
              <a:rPr lang="fr" sz="2000" b="1" dirty="0">
                <a:solidFill>
                  <a:srgbClr val="434343"/>
                </a:solidFill>
              </a:rPr>
              <a:t>Laure Fournier</a:t>
            </a:r>
            <a:endParaRPr sz="2000" b="1" dirty="0">
              <a:solidFill>
                <a:srgbClr val="434343"/>
              </a:solidFill>
            </a:endParaRPr>
          </a:p>
        </p:txBody>
      </p:sp>
      <p:pic>
        <p:nvPicPr>
          <p:cNvPr id="466" name="Google Shape;46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832" y="861345"/>
            <a:ext cx="348665" cy="348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2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écriture manuscrite, encre, papier&#10;&#10;Description générée automatiquement">
            <a:extLst>
              <a:ext uri="{FF2B5EF4-FFF2-40B4-BE49-F238E27FC236}">
                <a16:creationId xmlns:a16="http://schemas.microsoft.com/office/drawing/2014/main" id="{78E72B12-ECAE-40A9-809A-372B6B93E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r="127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9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1859030" cy="38330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136F94C-00D5-3FDB-1B4B-A6CF76579EB7}"/>
              </a:ext>
            </a:extLst>
          </p:cNvPr>
          <p:cNvSpPr txBox="1">
            <a:spLocks/>
          </p:cNvSpPr>
          <p:nvPr/>
        </p:nvSpPr>
        <p:spPr>
          <a:xfrm>
            <a:off x="297915" y="956733"/>
            <a:ext cx="4460352" cy="2747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34343"/>
                </a:solidFill>
                <a:latin typeface="Arial" panose="020B0604020202020204" pitchFamily="34" charset="0"/>
              </a:rPr>
              <a:t>Quels sont les défis rencontrés lors du recrutement ?</a:t>
            </a:r>
            <a:br>
              <a:rPr lang="fr-FR" sz="1800" b="1" dirty="0">
                <a:solidFill>
                  <a:srgbClr val="434343"/>
                </a:solidFill>
                <a:latin typeface="Arial" panose="020B0604020202020204" pitchFamily="34" charset="0"/>
              </a:rPr>
            </a:br>
            <a:endParaRPr lang="fr-FR" sz="1800" b="1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br>
              <a:rPr lang="fr-FR" sz="1800" b="1" dirty="0">
                <a:solidFill>
                  <a:srgbClr val="434343"/>
                </a:solidFill>
                <a:latin typeface="Arial" panose="020B0604020202020204" pitchFamily="34" charset="0"/>
              </a:rPr>
            </a:br>
            <a:r>
              <a:rPr lang="fr-FR" sz="1800" b="1" dirty="0">
                <a:solidFill>
                  <a:srgbClr val="434343"/>
                </a:solidFill>
                <a:latin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434343"/>
                </a:solidFill>
                <a:latin typeface="Arial" panose="020B0604020202020204" pitchFamily="34" charset="0"/>
              </a:rPr>
              <a:t>Comment identifier les </a:t>
            </a:r>
            <a:r>
              <a:rPr lang="fr-FR" sz="1800" b="1" dirty="0">
                <a:solidFill>
                  <a:srgbClr val="C45775"/>
                </a:solidFill>
                <a:latin typeface="Arial" panose="020B0604020202020204" pitchFamily="34" charset="0"/>
              </a:rPr>
              <a:t>obstacles</a:t>
            </a:r>
            <a:r>
              <a:rPr lang="fr-FR" sz="1800" dirty="0">
                <a:solidFill>
                  <a:srgbClr val="434343"/>
                </a:solidFill>
                <a:latin typeface="Arial" panose="020B0604020202020204" pitchFamily="34" charset="0"/>
              </a:rPr>
              <a:t> et proposer des solutions pratiques ?</a:t>
            </a:r>
          </a:p>
          <a:p>
            <a:r>
              <a:rPr lang="fr-FR" sz="1800" dirty="0">
                <a:solidFill>
                  <a:srgbClr val="434343"/>
                </a:solidFill>
                <a:latin typeface="Arial" panose="020B0604020202020204" pitchFamily="34" charset="0"/>
              </a:rPr>
              <a:t> </a:t>
            </a:r>
            <a:br>
              <a:rPr lang="fr-FR" sz="1800" dirty="0">
                <a:solidFill>
                  <a:srgbClr val="434343"/>
                </a:solidFill>
                <a:latin typeface="Arial" panose="020B0604020202020204" pitchFamily="34" charset="0"/>
              </a:rPr>
            </a:br>
            <a:r>
              <a:rPr lang="fr-FR" sz="1800" dirty="0">
                <a:solidFill>
                  <a:srgbClr val="434343"/>
                </a:solidFill>
                <a:latin typeface="Arial" panose="020B0604020202020204" pitchFamily="34" charset="0"/>
              </a:rPr>
              <a:t>Quelles sont les </a:t>
            </a:r>
            <a:r>
              <a:rPr lang="fr-FR" sz="1800" b="1" dirty="0">
                <a:solidFill>
                  <a:srgbClr val="68B4CC"/>
                </a:solidFill>
                <a:latin typeface="Arial" panose="020B0604020202020204" pitchFamily="34" charset="0"/>
              </a:rPr>
              <a:t>compétences</a:t>
            </a:r>
            <a:r>
              <a:rPr lang="fr-FR" sz="1800" dirty="0">
                <a:solidFill>
                  <a:srgbClr val="434343"/>
                </a:solidFill>
                <a:latin typeface="Arial" panose="020B0604020202020204" pitchFamily="34" charset="0"/>
              </a:rPr>
              <a:t> incontournables et émergentes ?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67E3E-C194-F344-716F-62CFEB90DCE6}"/>
              </a:ext>
            </a:extLst>
          </p:cNvPr>
          <p:cNvSpPr/>
          <p:nvPr/>
        </p:nvSpPr>
        <p:spPr>
          <a:xfrm>
            <a:off x="5150740" y="1068096"/>
            <a:ext cx="3093319" cy="2871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</a:rPr>
              <a:t> Offre fourre tout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</a:rPr>
              <a:t> Manque de lisibilité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</a:rPr>
              <a:t> Manque de termes métiers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</a:rPr>
              <a:t> Offres d’emploi uniformisés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A639664-4F34-E183-A7A8-C95FB3928603}"/>
              </a:ext>
            </a:extLst>
          </p:cNvPr>
          <p:cNvSpPr/>
          <p:nvPr/>
        </p:nvSpPr>
        <p:spPr>
          <a:xfrm>
            <a:off x="4884853" y="772768"/>
            <a:ext cx="1918413" cy="356030"/>
          </a:xfrm>
          <a:prstGeom prst="roundRect">
            <a:avLst/>
          </a:prstGeom>
          <a:solidFill>
            <a:srgbClr val="C4577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Côté candidat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299150E-49C9-5051-5C86-B33B9F63F13E}"/>
              </a:ext>
            </a:extLst>
          </p:cNvPr>
          <p:cNvSpPr/>
          <p:nvPr/>
        </p:nvSpPr>
        <p:spPr>
          <a:xfrm rot="21443754">
            <a:off x="297522" y="2101427"/>
            <a:ext cx="2773046" cy="45719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70AA5A-75C4-4679-2ABE-78CB366331B8}"/>
              </a:ext>
            </a:extLst>
          </p:cNvPr>
          <p:cNvSpPr/>
          <p:nvPr/>
        </p:nvSpPr>
        <p:spPr>
          <a:xfrm>
            <a:off x="8848266" y="1085240"/>
            <a:ext cx="3092400" cy="28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Travailler avec la DRH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Pour avoir des regards croisés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Pour rédiger l’offre</a:t>
            </a:r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205C59D-EBC9-6431-C6B5-FDF1A4563560}"/>
              </a:ext>
            </a:extLst>
          </p:cNvPr>
          <p:cNvSpPr/>
          <p:nvPr/>
        </p:nvSpPr>
        <p:spPr>
          <a:xfrm>
            <a:off x="8636532" y="777795"/>
            <a:ext cx="1918800" cy="356400"/>
          </a:xfrm>
          <a:prstGeom prst="roundRect">
            <a:avLst/>
          </a:prstGeom>
          <a:solidFill>
            <a:srgbClr val="F6B44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Côté recruteur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1CFF391-526B-1E76-A166-3EB648FA0F66}"/>
              </a:ext>
            </a:extLst>
          </p:cNvPr>
          <p:cNvGrpSpPr/>
          <p:nvPr/>
        </p:nvGrpSpPr>
        <p:grpSpPr>
          <a:xfrm>
            <a:off x="857144" y="4524740"/>
            <a:ext cx="9298392" cy="1555465"/>
            <a:chOff x="8493253" y="2894943"/>
            <a:chExt cx="3438418" cy="24026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6A62AD-E742-0409-7C6F-9B24EA5EA215}"/>
                </a:ext>
              </a:extLst>
            </p:cNvPr>
            <p:cNvSpPr/>
            <p:nvPr/>
          </p:nvSpPr>
          <p:spPr>
            <a:xfrm>
              <a:off x="8493253" y="3090938"/>
              <a:ext cx="3438418" cy="2206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Communiquer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Rédiger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Animer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Faire vivre les lieux</a:t>
              </a:r>
            </a:p>
            <a:p>
              <a:pPr algn="ctr"/>
              <a:endParaRPr lang="fr-FR" dirty="0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A23A75D6-472F-3DB1-562B-91FDFA06DEE7}"/>
                </a:ext>
              </a:extLst>
            </p:cNvPr>
            <p:cNvSpPr/>
            <p:nvPr/>
          </p:nvSpPr>
          <p:spPr>
            <a:xfrm>
              <a:off x="8611731" y="2894943"/>
              <a:ext cx="934686" cy="356030"/>
            </a:xfrm>
            <a:prstGeom prst="roundRect">
              <a:avLst/>
            </a:prstGeom>
            <a:solidFill>
              <a:srgbClr val="68B4CC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Compétences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89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1859030" cy="3833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367E3E-C194-F344-716F-62CFEB90DCE6}"/>
              </a:ext>
            </a:extLst>
          </p:cNvPr>
          <p:cNvSpPr/>
          <p:nvPr/>
        </p:nvSpPr>
        <p:spPr>
          <a:xfrm>
            <a:off x="1268998" y="2074676"/>
            <a:ext cx="4465466" cy="4116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Se préparer à l’échange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/>
                </a:solidFill>
              </a:rPr>
              <a:t>Connaitre ses points forts et ses faiblesses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Avoir un esprit positif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Proposer des objectifs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Faire évoluer son poste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Adopter le vocabulaire du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Connaitre la stratégie de son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Partager ses objectifs en interne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A639664-4F34-E183-A7A8-C95FB3928603}"/>
              </a:ext>
            </a:extLst>
          </p:cNvPr>
          <p:cNvSpPr/>
          <p:nvPr/>
        </p:nvSpPr>
        <p:spPr>
          <a:xfrm>
            <a:off x="2389850" y="1926214"/>
            <a:ext cx="1918413" cy="356030"/>
          </a:xfrm>
          <a:prstGeom prst="roundRect">
            <a:avLst/>
          </a:prstGeom>
          <a:solidFill>
            <a:srgbClr val="C4577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Côté salarié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70AA5A-75C4-4679-2ABE-78CB366331B8}"/>
              </a:ext>
            </a:extLst>
          </p:cNvPr>
          <p:cNvSpPr/>
          <p:nvPr/>
        </p:nvSpPr>
        <p:spPr>
          <a:xfrm>
            <a:off x="6457537" y="2081517"/>
            <a:ext cx="4676130" cy="411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Transmettre les objectifs en amont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Faire des points intermédiaires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Connaitre la stratégie de son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Reformuler les messages qui manquent de clarté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Ne pas négliger les alternants et les stagiaires dans cet exercice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205C59D-EBC9-6431-C6B5-FDF1A4563560}"/>
              </a:ext>
            </a:extLst>
          </p:cNvPr>
          <p:cNvSpPr/>
          <p:nvPr/>
        </p:nvSpPr>
        <p:spPr>
          <a:xfrm>
            <a:off x="7417101" y="1915422"/>
            <a:ext cx="1918800" cy="356400"/>
          </a:xfrm>
          <a:prstGeom prst="roundRect">
            <a:avLst/>
          </a:prstGeom>
          <a:solidFill>
            <a:srgbClr val="F6B44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Côté manager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FB24EE-5CE1-6231-10B2-B237C3B19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987" y="685801"/>
            <a:ext cx="9894013" cy="569884"/>
          </a:xfrm>
        </p:spPr>
        <p:txBody>
          <a:bodyPr>
            <a:noAutofit/>
          </a:bodyPr>
          <a:lstStyle/>
          <a:p>
            <a:pPr rtl="0">
              <a:spcBef>
                <a:spcPts val="1600"/>
              </a:spcBef>
              <a:spcAft>
                <a:spcPts val="400"/>
              </a:spcAft>
            </a:pPr>
            <a:r>
              <a:rPr lang="fr-FR" sz="1800" b="0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   </a:t>
            </a: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Comment les entretiens annuels peuvent être optimisés?</a:t>
            </a:r>
            <a:endParaRPr lang="fr-FR" sz="1800" dirty="0">
              <a:effectLst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4ADAA58E-219F-AD8D-73E1-D4C8FFF1E6DF}"/>
              </a:ext>
            </a:extLst>
          </p:cNvPr>
          <p:cNvSpPr/>
          <p:nvPr/>
        </p:nvSpPr>
        <p:spPr>
          <a:xfrm rot="21443754">
            <a:off x="2028175" y="1340490"/>
            <a:ext cx="4250607" cy="71773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31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8F3484-1F5C-9F83-1E4A-F724E841935A}"/>
              </a:ext>
            </a:extLst>
          </p:cNvPr>
          <p:cNvSpPr/>
          <p:nvPr/>
        </p:nvSpPr>
        <p:spPr>
          <a:xfrm>
            <a:off x="4811807" y="3524046"/>
            <a:ext cx="3093319" cy="2871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Prendre le temps d’appliquer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partager avec ses équipes, collègues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Faire un ROI ou une fiche de captage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9B2993-E042-D0FC-A1CD-F010E479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987" y="826029"/>
            <a:ext cx="9894013" cy="901646"/>
          </a:xfrm>
        </p:spPr>
        <p:txBody>
          <a:bodyPr>
            <a:normAutofit/>
          </a:bodyPr>
          <a:lstStyle/>
          <a:p>
            <a:pPr rtl="0">
              <a:spcBef>
                <a:spcPts val="1600"/>
              </a:spcBef>
              <a:spcAft>
                <a:spcPts val="400"/>
              </a:spcAft>
            </a:pPr>
            <a:r>
              <a:rPr lang="fr-FR" sz="1800" b="0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   </a:t>
            </a: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 Quelle place donner à la formation continue </a:t>
            </a:r>
            <a:r>
              <a:rPr lang="fr-FR" sz="1800" b="1" dirty="0">
                <a:solidFill>
                  <a:srgbClr val="434343"/>
                </a:solidFill>
                <a:latin typeface="Arial" panose="020B0604020202020204" pitchFamily="34" charset="0"/>
              </a:rPr>
              <a:t>lors des entretiens annuels</a:t>
            </a: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? </a:t>
            </a:r>
            <a:b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</a:br>
            <a:b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</a:br>
            <a:endParaRPr lang="fr-FR" sz="800" b="1" dirty="0">
              <a:effectLst/>
            </a:endParaRPr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2475804" cy="51047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184C4362-D903-C1CA-63E0-719229DE3D0D}"/>
              </a:ext>
            </a:extLst>
          </p:cNvPr>
          <p:cNvSpPr/>
          <p:nvPr/>
        </p:nvSpPr>
        <p:spPr>
          <a:xfrm rot="21443754">
            <a:off x="2428874" y="1448262"/>
            <a:ext cx="4250607" cy="71773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7D488-FD5A-4D57-1F38-842C232DC1AA}"/>
              </a:ext>
            </a:extLst>
          </p:cNvPr>
          <p:cNvSpPr/>
          <p:nvPr/>
        </p:nvSpPr>
        <p:spPr>
          <a:xfrm>
            <a:off x="662094" y="2259239"/>
            <a:ext cx="3093319" cy="3904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Sujet important, à aborder absolument !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Faire des propositions, être proactif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Prendre en compte le temps dédié à la formation et l’autoformation (un jour une astuce)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Graphique 10" descr="Étoile avec un remplissage uni">
            <a:extLst>
              <a:ext uri="{FF2B5EF4-FFF2-40B4-BE49-F238E27FC236}">
                <a16:creationId xmlns:a16="http://schemas.microsoft.com/office/drawing/2014/main" id="{A1B17CAB-0566-837F-CC1A-FB0A9B65D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987" y="2512034"/>
            <a:ext cx="540173" cy="540173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287A389-9FA1-70C7-0837-F6192681B4DF}"/>
              </a:ext>
            </a:extLst>
          </p:cNvPr>
          <p:cNvSpPr/>
          <p:nvPr/>
        </p:nvSpPr>
        <p:spPr>
          <a:xfrm>
            <a:off x="298001" y="2126972"/>
            <a:ext cx="1918413" cy="356030"/>
          </a:xfrm>
          <a:prstGeom prst="roundRect">
            <a:avLst/>
          </a:prstGeom>
          <a:solidFill>
            <a:srgbClr val="C4577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 amont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327200F-EE28-D70F-624E-F378091327CB}"/>
              </a:ext>
            </a:extLst>
          </p:cNvPr>
          <p:cNvSpPr/>
          <p:nvPr/>
        </p:nvSpPr>
        <p:spPr>
          <a:xfrm>
            <a:off x="4554178" y="3277856"/>
            <a:ext cx="1918800" cy="356400"/>
          </a:xfrm>
          <a:prstGeom prst="roundRect">
            <a:avLst/>
          </a:prstGeom>
          <a:solidFill>
            <a:srgbClr val="F6B44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Après</a:t>
            </a:r>
          </a:p>
        </p:txBody>
      </p:sp>
      <p:pic>
        <p:nvPicPr>
          <p:cNvPr id="15" name="Graphique 14" descr="Lumières allumées contour">
            <a:extLst>
              <a:ext uri="{FF2B5EF4-FFF2-40B4-BE49-F238E27FC236}">
                <a16:creationId xmlns:a16="http://schemas.microsoft.com/office/drawing/2014/main" id="{88416E1F-5A36-59F1-B605-78B6C41D1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7135" y="3736573"/>
            <a:ext cx="763599" cy="7635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0BD706-5EA1-68FD-68CB-45CED927C66B}"/>
              </a:ext>
            </a:extLst>
          </p:cNvPr>
          <p:cNvSpPr/>
          <p:nvPr/>
        </p:nvSpPr>
        <p:spPr>
          <a:xfrm>
            <a:off x="8577536" y="2615313"/>
            <a:ext cx="3093319" cy="3302887"/>
          </a:xfrm>
          <a:prstGeom prst="rect">
            <a:avLst/>
          </a:prstGeom>
          <a:solidFill>
            <a:srgbClr val="68B4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Associations utiles dans nos métiers comme ADBS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Journée des adhérents fait partie de la formation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Veiller sur notre profession</a:t>
            </a:r>
          </a:p>
          <a:p>
            <a:pPr algn="ctr"/>
            <a:endParaRPr lang="fr-FR" dirty="0"/>
          </a:p>
        </p:txBody>
      </p:sp>
      <p:pic>
        <p:nvPicPr>
          <p:cNvPr id="17" name="Graphique 16" descr="Outils avec un remplissage uni">
            <a:extLst>
              <a:ext uri="{FF2B5EF4-FFF2-40B4-BE49-F238E27FC236}">
                <a16:creationId xmlns:a16="http://schemas.microsoft.com/office/drawing/2014/main" id="{F8411F0A-421E-3537-B9D9-FB82BDDF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41389" y="2731312"/>
            <a:ext cx="546544" cy="546544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C6BEC09-03D7-FA3A-0D81-462C05248810}"/>
              </a:ext>
            </a:extLst>
          </p:cNvPr>
          <p:cNvSpPr/>
          <p:nvPr/>
        </p:nvSpPr>
        <p:spPr>
          <a:xfrm>
            <a:off x="9351906" y="2437113"/>
            <a:ext cx="1918800" cy="356400"/>
          </a:xfrm>
          <a:prstGeom prst="roundRect">
            <a:avLst/>
          </a:prstGeom>
          <a:solidFill>
            <a:srgbClr val="F6B44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Ne pas oublier</a:t>
            </a:r>
          </a:p>
        </p:txBody>
      </p:sp>
    </p:spTree>
    <p:extLst>
      <p:ext uri="{BB962C8B-B14F-4D97-AF65-F5344CB8AC3E}">
        <p14:creationId xmlns:p14="http://schemas.microsoft.com/office/powerpoint/2010/main" val="131323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B2993-E042-D0FC-A1CD-F010E479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7" y="859896"/>
            <a:ext cx="9894013" cy="510475"/>
          </a:xfrm>
        </p:spPr>
        <p:txBody>
          <a:bodyPr>
            <a:normAutofit/>
          </a:bodyPr>
          <a:lstStyle/>
          <a:p>
            <a:pPr rtl="0">
              <a:spcBef>
                <a:spcPts val="1600"/>
              </a:spcBef>
              <a:spcAft>
                <a:spcPts val="400"/>
              </a:spcAft>
            </a:pP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En quoi l’</a:t>
            </a:r>
            <a:r>
              <a:rPr lang="fr-FR" sz="1800" b="1" i="0" u="none" strike="noStrike" dirty="0" err="1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ADBS</a:t>
            </a: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 peut-elle soutenir le développement de la carrière des </a:t>
            </a:r>
            <a:r>
              <a:rPr lang="fr-FR" sz="1800" b="1" i="0" u="none" strike="noStrike" dirty="0" err="1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adhérent.e.s</a:t>
            </a:r>
            <a:r>
              <a:rPr lang="fr-FR" sz="1800" b="1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 ?</a:t>
            </a:r>
            <a:endParaRPr lang="fr-FR" sz="800" b="1" dirty="0">
              <a:effectLst/>
            </a:endParaRPr>
          </a:p>
        </p:txBody>
      </p:sp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29B0A506-0D3B-7166-9F4C-086402B5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2" y="87860"/>
            <a:ext cx="2475804" cy="51047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E2F5645A-BF66-BA65-1B64-D30D94FE33E7}"/>
              </a:ext>
            </a:extLst>
          </p:cNvPr>
          <p:cNvSpPr/>
          <p:nvPr/>
        </p:nvSpPr>
        <p:spPr>
          <a:xfrm rot="21443754">
            <a:off x="1870167" y="1436644"/>
            <a:ext cx="6483689" cy="104828"/>
          </a:xfrm>
          <a:prstGeom prst="arc">
            <a:avLst/>
          </a:prstGeom>
          <a:solidFill>
            <a:schemeClr val="accent2"/>
          </a:solidFill>
          <a:ln w="57150">
            <a:solidFill>
              <a:srgbClr val="F6B4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ACD88C-253C-1794-9390-866310DF0F83}"/>
              </a:ext>
            </a:extLst>
          </p:cNvPr>
          <p:cNvSpPr/>
          <p:nvPr/>
        </p:nvSpPr>
        <p:spPr>
          <a:xfrm>
            <a:off x="580781" y="1858586"/>
            <a:ext cx="6268956" cy="2781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Suivre les évolutions de notre métier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 site riche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revue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L’enquête, la cartographie et le référentiel métiers </a:t>
            </a:r>
            <a:r>
              <a:rPr lang="fr-FR" sz="1200" dirty="0">
                <a:solidFill>
                  <a:schemeClr val="tx1"/>
                </a:solidFill>
              </a:rPr>
              <a:t>(mise à jour)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Les portraits de 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Rex sur des personnes France et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Rex sur des outils </a:t>
            </a:r>
            <a:r>
              <a:rPr lang="fr-FR" sz="1200" dirty="0">
                <a:solidFill>
                  <a:schemeClr val="tx1"/>
                </a:solidFill>
              </a:rPr>
              <a:t>(ex: un jour une astuce)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ADBS = Ambassadeur de notre métier</a:t>
            </a:r>
          </a:p>
        </p:txBody>
      </p:sp>
      <p:pic>
        <p:nvPicPr>
          <p:cNvPr id="21" name="Graphique 20" descr="Cœur avec un remplissage uni">
            <a:extLst>
              <a:ext uri="{FF2B5EF4-FFF2-40B4-BE49-F238E27FC236}">
                <a16:creationId xmlns:a16="http://schemas.microsoft.com/office/drawing/2014/main" id="{FB49431A-D5EA-5BC0-6A95-109ADA3FF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722" y="1858586"/>
            <a:ext cx="626118" cy="626118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F2F8310-B3A9-B6EF-7DBB-0AAD0E1734B3}"/>
              </a:ext>
            </a:extLst>
          </p:cNvPr>
          <p:cNvSpPr/>
          <p:nvPr/>
        </p:nvSpPr>
        <p:spPr>
          <a:xfrm>
            <a:off x="985348" y="1653180"/>
            <a:ext cx="1918413" cy="356030"/>
          </a:xfrm>
          <a:prstGeom prst="roundRect">
            <a:avLst/>
          </a:prstGeom>
          <a:solidFill>
            <a:srgbClr val="C4577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On aime déjà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64F2B3-B81C-399C-4CA7-478B365C3610}"/>
              </a:ext>
            </a:extLst>
          </p:cNvPr>
          <p:cNvSpPr/>
          <p:nvPr/>
        </p:nvSpPr>
        <p:spPr>
          <a:xfrm>
            <a:off x="5667098" y="4845981"/>
            <a:ext cx="6238758" cy="1837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Formation à la pointe des sujets </a:t>
            </a:r>
            <a:r>
              <a:rPr lang="fr-FR" sz="1200" dirty="0">
                <a:solidFill>
                  <a:schemeClr val="tx1"/>
                </a:solidFill>
              </a:rPr>
              <a:t>(IA, marketing, anglais)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Autoformation </a:t>
            </a:r>
            <a:r>
              <a:rPr lang="fr-FR" sz="1200" dirty="0">
                <a:solidFill>
                  <a:schemeClr val="tx1"/>
                </a:solidFill>
              </a:rPr>
              <a:t>(ex: un jour/une astuce)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Réseau / connaissance de nos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Moments conviviaux, temps d’échange</a:t>
            </a:r>
          </a:p>
        </p:txBody>
      </p:sp>
      <p:pic>
        <p:nvPicPr>
          <p:cNvPr id="26" name="Graphique 25" descr="Coche avec un remplissage uni">
            <a:extLst>
              <a:ext uri="{FF2B5EF4-FFF2-40B4-BE49-F238E27FC236}">
                <a16:creationId xmlns:a16="http://schemas.microsoft.com/office/drawing/2014/main" id="{8A8B67C0-D7CE-46A7-FFC9-FBDF5AEB1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5450" y="4783736"/>
            <a:ext cx="542126" cy="542126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8BB1F64-EC25-9BB8-1B88-DCA0AFB4AD6A}"/>
              </a:ext>
            </a:extLst>
          </p:cNvPr>
          <p:cNvSpPr/>
          <p:nvPr/>
        </p:nvSpPr>
        <p:spPr>
          <a:xfrm>
            <a:off x="6120322" y="4692782"/>
            <a:ext cx="1918800" cy="356400"/>
          </a:xfrm>
          <a:prstGeom prst="roundRect">
            <a:avLst/>
          </a:prstGeom>
          <a:solidFill>
            <a:srgbClr val="7DC083">
              <a:alpha val="66000"/>
            </a:srgbClr>
          </a:solidFill>
          <a:ln>
            <a:solidFill>
              <a:srgbClr val="7DC0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On fait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13B0DEF-9638-C885-41C7-C89079326564}"/>
              </a:ext>
            </a:extLst>
          </p:cNvPr>
          <p:cNvSpPr txBox="1"/>
          <p:nvPr/>
        </p:nvSpPr>
        <p:spPr>
          <a:xfrm>
            <a:off x="11269133" y="203200"/>
            <a:ext cx="65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742226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1067</Words>
  <Application>Microsoft Office PowerPoint</Application>
  <PresentationFormat>Grand écran</PresentationFormat>
  <Paragraphs>182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Courier New</vt:lpstr>
      <vt:lpstr>Times New Roman</vt:lpstr>
      <vt:lpstr>Wingdings</vt:lpstr>
      <vt:lpstr>Thème Office</vt:lpstr>
      <vt:lpstr>Présentation PowerPoint</vt:lpstr>
      <vt:lpstr>Journée des adhérent.e.s 2024 : le bilan</vt:lpstr>
      <vt:lpstr>Table Ronde</vt:lpstr>
      <vt:lpstr>World Café</vt:lpstr>
      <vt:lpstr>Présentation PowerPoint</vt:lpstr>
      <vt:lpstr>Présentation PowerPoint</vt:lpstr>
      <vt:lpstr>   Comment les entretiens annuels peuvent être optimisés?</vt:lpstr>
      <vt:lpstr>    Quelle place donner à la formation continue lors des entretiens annuels?   </vt:lpstr>
      <vt:lpstr>En quoi l’ADBS peut-elle soutenir le développement de la carrière des adhérent.e.s ?</vt:lpstr>
      <vt:lpstr>Présentation PowerPoint</vt:lpstr>
      <vt:lpstr>En quoi l’IA /et l’OSINT transforment-t-ils   les pratiques et impactent nos métiers ?</vt:lpstr>
      <vt:lpstr>Quelle stratégie pour intégrer l’IA dans nos pratiques quotidiennes ? </vt:lpstr>
      <vt:lpstr>Quels métiers peuvent être fragilisés ou quels nouveaux métiers peuvent apparaître ?</vt:lpstr>
      <vt:lpstr>Quels sont les points forts et les compétences liées à nos métiers ? </vt:lpstr>
      <vt:lpstr>Synthèse de Jean-Philippe Accart</vt:lpstr>
      <vt:lpstr>Synthèse suite et 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Rene AUFFRET</dc:creator>
  <cp:lastModifiedBy>Marie-Eve CHARPENTIER</cp:lastModifiedBy>
  <cp:revision>7</cp:revision>
  <dcterms:created xsi:type="dcterms:W3CDTF">2024-08-12T14:17:47Z</dcterms:created>
  <dcterms:modified xsi:type="dcterms:W3CDTF">2024-10-02T13:38:48Z</dcterms:modified>
</cp:coreProperties>
</file>