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3" r:id="rId1"/>
  </p:sldMasterIdLst>
  <p:notesMasterIdLst>
    <p:notesMasterId r:id="rId10"/>
  </p:notesMasterIdLst>
  <p:sldIdLst>
    <p:sldId id="256" r:id="rId2"/>
    <p:sldId id="258" r:id="rId3"/>
    <p:sldId id="262" r:id="rId4"/>
    <p:sldId id="267" r:id="rId5"/>
    <p:sldId id="269" r:id="rId6"/>
    <p:sldId id="270" r:id="rId7"/>
    <p:sldId id="271" r:id="rId8"/>
    <p:sldId id="272" r:id="rId9"/>
  </p:sldIdLst>
  <p:sldSz cx="9144000" cy="5143500" type="screen16x9"/>
  <p:notesSz cx="6858000" cy="9144000"/>
  <p:embeddedFontLst>
    <p:embeddedFont>
      <p:font typeface="Bree Serif" panose="020B060402020202020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74D"/>
    <a:srgbClr val="D34E79"/>
    <a:srgbClr val="6CBC81"/>
    <a:srgbClr val="FAAB46"/>
    <a:srgbClr val="41B9D2"/>
    <a:srgbClr val="B7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41" autoAdjust="0"/>
  </p:normalViewPr>
  <p:slideViewPr>
    <p:cSldViewPr snapToGrid="0">
      <p:cViewPr varScale="1">
        <p:scale>
          <a:sx n="133" d="100"/>
          <a:sy n="133" d="100"/>
        </p:scale>
        <p:origin x="9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Eve CHARPENTIER" userId="136c82c7-d9cb-4c19-a5af-b1ae505ded86" providerId="ADAL" clId="{465898AD-814F-45DD-BF31-7246DF7905FA}"/>
    <pc:docChg chg="custSel modSld">
      <pc:chgData name="Marie-Eve CHARPENTIER" userId="136c82c7-d9cb-4c19-a5af-b1ae505ded86" providerId="ADAL" clId="{465898AD-814F-45DD-BF31-7246DF7905FA}" dt="2024-10-02T13:28:33.736" v="619" actId="20577"/>
      <pc:docMkLst>
        <pc:docMk/>
      </pc:docMkLst>
      <pc:sldChg chg="delSp modSp mod">
        <pc:chgData name="Marie-Eve CHARPENTIER" userId="136c82c7-d9cb-4c19-a5af-b1ae505ded86" providerId="ADAL" clId="{465898AD-814F-45DD-BF31-7246DF7905FA}" dt="2024-10-02T12:36:11.985" v="604" actId="14100"/>
        <pc:sldMkLst>
          <pc:docMk/>
          <pc:sldMk cId="0" sldId="256"/>
        </pc:sldMkLst>
        <pc:grpChg chg="del">
          <ac:chgData name="Marie-Eve CHARPENTIER" userId="136c82c7-d9cb-4c19-a5af-b1ae505ded86" providerId="ADAL" clId="{465898AD-814F-45DD-BF31-7246DF7905FA}" dt="2024-10-02T12:35:59.147" v="600" actId="478"/>
          <ac:grpSpMkLst>
            <pc:docMk/>
            <pc:sldMk cId="0" sldId="256"/>
            <ac:grpSpMk id="318" creationId="{00000000-0000-0000-0000-000000000000}"/>
          </ac:grpSpMkLst>
        </pc:grpChg>
        <pc:grpChg chg="del">
          <ac:chgData name="Marie-Eve CHARPENTIER" userId="136c82c7-d9cb-4c19-a5af-b1ae505ded86" providerId="ADAL" clId="{465898AD-814F-45DD-BF31-7246DF7905FA}" dt="2024-10-02T12:36:00.672" v="601" actId="478"/>
          <ac:grpSpMkLst>
            <pc:docMk/>
            <pc:sldMk cId="0" sldId="256"/>
            <ac:grpSpMk id="324" creationId="{00000000-0000-0000-0000-000000000000}"/>
          </ac:grpSpMkLst>
        </pc:grpChg>
        <pc:grpChg chg="del">
          <ac:chgData name="Marie-Eve CHARPENTIER" userId="136c82c7-d9cb-4c19-a5af-b1ae505ded86" providerId="ADAL" clId="{465898AD-814F-45DD-BF31-7246DF7905FA}" dt="2024-10-02T12:36:02.105" v="602" actId="478"/>
          <ac:grpSpMkLst>
            <pc:docMk/>
            <pc:sldMk cId="0" sldId="256"/>
            <ac:grpSpMk id="330" creationId="{00000000-0000-0000-0000-000000000000}"/>
          </ac:grpSpMkLst>
        </pc:grpChg>
        <pc:picChg chg="mod">
          <ac:chgData name="Marie-Eve CHARPENTIER" userId="136c82c7-d9cb-4c19-a5af-b1ae505ded86" providerId="ADAL" clId="{465898AD-814F-45DD-BF31-7246DF7905FA}" dt="2024-10-02T12:36:11.985" v="604" actId="14100"/>
          <ac:picMkLst>
            <pc:docMk/>
            <pc:sldMk cId="0" sldId="256"/>
            <ac:picMk id="3" creationId="{41F8ED97-0EBC-4526-372D-02C492BC6521}"/>
          </ac:picMkLst>
        </pc:picChg>
      </pc:sldChg>
      <pc:sldChg chg="modSp mod">
        <pc:chgData name="Marie-Eve CHARPENTIER" userId="136c82c7-d9cb-4c19-a5af-b1ae505ded86" providerId="ADAL" clId="{465898AD-814F-45DD-BF31-7246DF7905FA}" dt="2024-10-02T12:33:45.523" v="599" actId="13926"/>
        <pc:sldMkLst>
          <pc:docMk/>
          <pc:sldMk cId="0" sldId="262"/>
        </pc:sldMkLst>
        <pc:spChg chg="mod">
          <ac:chgData name="Marie-Eve CHARPENTIER" userId="136c82c7-d9cb-4c19-a5af-b1ae505ded86" providerId="ADAL" clId="{465898AD-814F-45DD-BF31-7246DF7905FA}" dt="2024-10-02T12:31:23.738" v="598" actId="13926"/>
          <ac:spMkLst>
            <pc:docMk/>
            <pc:sldMk cId="0" sldId="262"/>
            <ac:spMk id="441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2:31:20.219" v="597" actId="13926"/>
          <ac:spMkLst>
            <pc:docMk/>
            <pc:sldMk cId="0" sldId="262"/>
            <ac:spMk id="442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2:31:15.130" v="596" actId="13926"/>
          <ac:spMkLst>
            <pc:docMk/>
            <pc:sldMk cId="0" sldId="262"/>
            <ac:spMk id="444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2:33:45.523" v="599" actId="13926"/>
          <ac:spMkLst>
            <pc:docMk/>
            <pc:sldMk cId="0" sldId="262"/>
            <ac:spMk id="445" creationId="{00000000-0000-0000-0000-000000000000}"/>
          </ac:spMkLst>
        </pc:spChg>
      </pc:sldChg>
      <pc:sldChg chg="modSp mod">
        <pc:chgData name="Marie-Eve CHARPENTIER" userId="136c82c7-d9cb-4c19-a5af-b1ae505ded86" providerId="ADAL" clId="{465898AD-814F-45DD-BF31-7246DF7905FA}" dt="2024-10-02T12:14:21.793" v="51" actId="13926"/>
        <pc:sldMkLst>
          <pc:docMk/>
          <pc:sldMk cId="0" sldId="269"/>
        </pc:sldMkLst>
        <pc:spChg chg="mod">
          <ac:chgData name="Marie-Eve CHARPENTIER" userId="136c82c7-d9cb-4c19-a5af-b1ae505ded86" providerId="ADAL" clId="{465898AD-814F-45DD-BF31-7246DF7905FA}" dt="2024-10-02T12:13:32.735" v="29" actId="13926"/>
          <ac:spMkLst>
            <pc:docMk/>
            <pc:sldMk cId="0" sldId="269"/>
            <ac:spMk id="501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2:13:46.455" v="34" actId="13926"/>
          <ac:spMkLst>
            <pc:docMk/>
            <pc:sldMk cId="0" sldId="269"/>
            <ac:spMk id="502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2:14:21.793" v="51" actId="13926"/>
          <ac:spMkLst>
            <pc:docMk/>
            <pc:sldMk cId="0" sldId="269"/>
            <ac:spMk id="503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2:13:11.409" v="20" actId="13926"/>
          <ac:spMkLst>
            <pc:docMk/>
            <pc:sldMk cId="0" sldId="269"/>
            <ac:spMk id="505" creationId="{00000000-0000-0000-0000-000000000000}"/>
          </ac:spMkLst>
        </pc:spChg>
      </pc:sldChg>
      <pc:sldChg chg="modSp mod">
        <pc:chgData name="Marie-Eve CHARPENTIER" userId="136c82c7-d9cb-4c19-a5af-b1ae505ded86" providerId="ADAL" clId="{465898AD-814F-45DD-BF31-7246DF7905FA}" dt="2024-10-02T13:28:33.736" v="619" actId="20577"/>
        <pc:sldMkLst>
          <pc:docMk/>
          <pc:sldMk cId="0" sldId="270"/>
        </pc:sldMkLst>
        <pc:spChg chg="mod">
          <ac:chgData name="Marie-Eve CHARPENTIER" userId="136c82c7-d9cb-4c19-a5af-b1ae505ded86" providerId="ADAL" clId="{465898AD-814F-45DD-BF31-7246DF7905FA}" dt="2024-10-02T12:25:43.735" v="514" actId="13926"/>
          <ac:spMkLst>
            <pc:docMk/>
            <pc:sldMk cId="0" sldId="270"/>
            <ac:spMk id="510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3:28:33.736" v="619" actId="20577"/>
          <ac:spMkLst>
            <pc:docMk/>
            <pc:sldMk cId="0" sldId="270"/>
            <ac:spMk id="511" creationId="{00000000-0000-0000-0000-000000000000}"/>
          </ac:spMkLst>
        </pc:spChg>
      </pc:sldChg>
      <pc:sldChg chg="modSp mod">
        <pc:chgData name="Marie-Eve CHARPENTIER" userId="136c82c7-d9cb-4c19-a5af-b1ae505ded86" providerId="ADAL" clId="{465898AD-814F-45DD-BF31-7246DF7905FA}" dt="2024-10-02T12:28:36.975" v="563" actId="20577"/>
        <pc:sldMkLst>
          <pc:docMk/>
          <pc:sldMk cId="0" sldId="271"/>
        </pc:sldMkLst>
        <pc:spChg chg="mod">
          <ac:chgData name="Marie-Eve CHARPENTIER" userId="136c82c7-d9cb-4c19-a5af-b1ae505ded86" providerId="ADAL" clId="{465898AD-814F-45DD-BF31-7246DF7905FA}" dt="2024-10-02T12:28:36.975" v="563" actId="20577"/>
          <ac:spMkLst>
            <pc:docMk/>
            <pc:sldMk cId="0" sldId="271"/>
            <ac:spMk id="518" creationId="{00000000-0000-0000-0000-000000000000}"/>
          </ac:spMkLst>
        </pc:spChg>
        <pc:spChg chg="mod">
          <ac:chgData name="Marie-Eve CHARPENTIER" userId="136c82c7-d9cb-4c19-a5af-b1ae505ded86" providerId="ADAL" clId="{465898AD-814F-45DD-BF31-7246DF7905FA}" dt="2024-10-02T12:28:22.014" v="562" actId="20577"/>
          <ac:spMkLst>
            <pc:docMk/>
            <pc:sldMk cId="0" sldId="271"/>
            <ac:spMk id="5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bae50d8d1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6bae50d8d1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6bae50d8d1_0_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6bae50d8d1_0_3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6bae50d8d1_0_3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g6bae50d8d1_0_3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6bae50d8d1_0_4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6bae50d8d1_0_4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6bae50d8d1_0_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6bae50d8d1_0_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b0326705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b0326705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bae50d8d1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6bae50d8d1_0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1" name="Google Shape;11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7800" y="4572750"/>
            <a:ext cx="1236639" cy="461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 1 1 1 1 1 1">
  <p:cSld name="TITLE_ONLY_1_1_1_1_1_1">
    <p:bg>
      <p:bgPr>
        <a:solidFill>
          <a:srgbClr val="9D9C9C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034" y="4572935"/>
            <a:ext cx="1231199" cy="458288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8650" y="388144"/>
            <a:ext cx="78867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7800" y="4572750"/>
            <a:ext cx="1236639" cy="461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 b="1" i="0" u="none" strike="noStrike" cap="none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 b="1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5474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7800" y="4572750"/>
            <a:ext cx="1236639" cy="461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7800" y="4572750"/>
            <a:ext cx="1236639" cy="461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pic>
        <p:nvPicPr>
          <p:cNvPr id="23" name="Google Shape;23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7800" y="4572750"/>
            <a:ext cx="1236639" cy="461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 1">
  <p:cSld name="TITLE_ONLY_1">
    <p:bg>
      <p:bgPr>
        <a:solidFill>
          <a:srgbClr val="00A9A9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628650" y="388144"/>
            <a:ext cx="7886700" cy="8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None/>
              <a:defRPr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 b="1"/>
            </a:lvl9pPr>
          </a:lstStyle>
          <a:p>
            <a:endParaRPr/>
          </a:p>
        </p:txBody>
      </p:sp>
      <p:pic>
        <p:nvPicPr>
          <p:cNvPr id="26" name="Google Shape;26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034" y="4572935"/>
            <a:ext cx="1231199" cy="458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 1 1">
  <p:cSld name="TITLE_ONLY_1_1">
    <p:bg>
      <p:bgPr>
        <a:solidFill>
          <a:srgbClr val="F3AE3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034" y="4572935"/>
            <a:ext cx="1231199" cy="45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628650" y="388144"/>
            <a:ext cx="78867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 1 1 1">
  <p:cSld name="TITLE_ONLY_1_1_1">
    <p:bg>
      <p:bgPr>
        <a:solidFill>
          <a:srgbClr val="DE449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034" y="4572935"/>
            <a:ext cx="1231199" cy="45828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628650" y="388144"/>
            <a:ext cx="78867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 1 1 1 1">
  <p:cSld name="TITLE_ONLY_1_1_1_1">
    <p:bg>
      <p:bgPr>
        <a:solidFill>
          <a:srgbClr val="A92A76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034" y="4572935"/>
            <a:ext cx="1231199" cy="45828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628650" y="388144"/>
            <a:ext cx="78867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 1 1 1 1 1">
  <p:cSld name="TITLE_ONLY_1_1_1_1_1">
    <p:bg>
      <p:bgPr>
        <a:solidFill>
          <a:srgbClr val="63636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8034" y="4572935"/>
            <a:ext cx="1231199" cy="45828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628650" y="388144"/>
            <a:ext cx="78867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R="0"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habits, chaussures, homme, personnes&#10;&#10;Description générée automatiquement">
            <a:extLst>
              <a:ext uri="{FF2B5EF4-FFF2-40B4-BE49-F238E27FC236}">
                <a16:creationId xmlns:a16="http://schemas.microsoft.com/office/drawing/2014/main" id="{41F8ED97-0EBC-4526-372D-02C492BC6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1296" y="185704"/>
            <a:ext cx="6255503" cy="41682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Ouverture de l’AG</a:t>
            </a:r>
            <a:endParaRPr/>
          </a:p>
        </p:txBody>
      </p:sp>
      <p:sp>
        <p:nvSpPr>
          <p:cNvPr id="348" name="Google Shape;348;p50"/>
          <p:cNvSpPr txBox="1">
            <a:spLocks noGrp="1"/>
          </p:cNvSpPr>
          <p:nvPr>
            <p:ph type="body" idx="1"/>
          </p:nvPr>
        </p:nvSpPr>
        <p:spPr>
          <a:xfrm>
            <a:off x="798300" y="1361819"/>
            <a:ext cx="7547400" cy="3263400"/>
          </a:xfrm>
          <a:prstGeom prst="rect">
            <a:avLst/>
          </a:prstGeom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sz="3600" b="1" dirty="0"/>
              <a:t>Henri </a:t>
            </a:r>
            <a:r>
              <a:rPr lang="fr-FR" sz="3600" b="1" dirty="0"/>
              <a:t>STILLER</a:t>
            </a:r>
            <a:endParaRPr sz="3600" b="1" dirty="0"/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sz="3600" dirty="0">
                <a:solidFill>
                  <a:srgbClr val="00A9A9"/>
                </a:solidFill>
              </a:rPr>
              <a:t>Président de l’ADBS</a:t>
            </a:r>
            <a:endParaRPr sz="3600" dirty="0">
              <a:solidFill>
                <a:srgbClr val="00A9A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5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/>
              <a:t>Rapport moral 2023 :</a:t>
            </a:r>
            <a:r>
              <a:rPr lang="fr" b="1" dirty="0">
                <a:solidFill>
                  <a:srgbClr val="888888"/>
                </a:solidFill>
              </a:rPr>
              <a:t> les éléments clés</a:t>
            </a:r>
            <a:endParaRPr b="1" dirty="0">
              <a:solidFill>
                <a:srgbClr val="888888"/>
              </a:solidFill>
            </a:endParaRPr>
          </a:p>
        </p:txBody>
      </p:sp>
      <p:sp>
        <p:nvSpPr>
          <p:cNvPr id="438" name="Google Shape;438;p54"/>
          <p:cNvSpPr txBox="1">
            <a:spLocks noGrp="1"/>
          </p:cNvSpPr>
          <p:nvPr>
            <p:ph type="body" idx="1"/>
          </p:nvPr>
        </p:nvSpPr>
        <p:spPr>
          <a:xfrm>
            <a:off x="706900" y="1084009"/>
            <a:ext cx="3797100" cy="57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00A9A9"/>
                </a:solidFill>
              </a:rPr>
              <a:t>8</a:t>
            </a:r>
            <a:r>
              <a:rPr lang="fr" sz="1600" dirty="0"/>
              <a:t> délégations régionales &amp; sectorielles</a:t>
            </a:r>
            <a:endParaRPr sz="1600" dirty="0"/>
          </a:p>
        </p:txBody>
      </p:sp>
      <p:sp>
        <p:nvSpPr>
          <p:cNvPr id="439" name="Google Shape;439;p54"/>
          <p:cNvSpPr txBox="1">
            <a:spLocks noGrp="1"/>
          </p:cNvSpPr>
          <p:nvPr>
            <p:ph type="body" idx="1"/>
          </p:nvPr>
        </p:nvSpPr>
        <p:spPr>
          <a:xfrm>
            <a:off x="706900" y="1692059"/>
            <a:ext cx="3797100" cy="57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F3AE31"/>
                </a:solidFill>
              </a:rPr>
              <a:t>34 </a:t>
            </a:r>
            <a:r>
              <a:rPr lang="fr" sz="1600" dirty="0"/>
              <a:t> animations</a:t>
            </a:r>
            <a:endParaRPr sz="1600" dirty="0"/>
          </a:p>
        </p:txBody>
      </p:sp>
      <p:sp>
        <p:nvSpPr>
          <p:cNvPr id="440" name="Google Shape;440;p54"/>
          <p:cNvSpPr txBox="1">
            <a:spLocks noGrp="1"/>
          </p:cNvSpPr>
          <p:nvPr>
            <p:ph type="body" idx="1"/>
          </p:nvPr>
        </p:nvSpPr>
        <p:spPr>
          <a:xfrm>
            <a:off x="281725" y="2919325"/>
            <a:ext cx="4093800" cy="162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fr-FR" sz="1600" dirty="0"/>
              <a:t>Grande enquête- référentiel métier</a:t>
            </a: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fr-FR" sz="1600" dirty="0"/>
              <a:t>1 site internet</a:t>
            </a:r>
            <a:endParaRPr sz="1600" dirty="0"/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fr" sz="1600" dirty="0"/>
              <a:t>Newsletters </a:t>
            </a:r>
            <a:endParaRPr sz="1600" dirty="0"/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fr" sz="1600" dirty="0"/>
              <a:t>Réseaux sociaux</a:t>
            </a:r>
            <a:endParaRPr sz="1600" dirty="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★"/>
            </a:pPr>
            <a:r>
              <a:rPr lang="fr" sz="1600" dirty="0"/>
              <a:t>Evénements professionnels &amp; partenariats</a:t>
            </a:r>
            <a:endParaRPr sz="1600"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441" name="Google Shape;441;p54"/>
          <p:cNvSpPr txBox="1">
            <a:spLocks noGrp="1"/>
          </p:cNvSpPr>
          <p:nvPr>
            <p:ph type="body" idx="1"/>
          </p:nvPr>
        </p:nvSpPr>
        <p:spPr>
          <a:xfrm>
            <a:off x="4623006" y="1703227"/>
            <a:ext cx="3797100" cy="57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A92A76"/>
                </a:solidFill>
              </a:rPr>
              <a:t>66</a:t>
            </a:r>
            <a:r>
              <a:rPr lang="fr" sz="1600" dirty="0"/>
              <a:t> sessions de formation programmées</a:t>
            </a:r>
            <a:endParaRPr sz="1600" dirty="0"/>
          </a:p>
        </p:txBody>
      </p:sp>
      <p:sp>
        <p:nvSpPr>
          <p:cNvPr id="442" name="Google Shape;442;p54"/>
          <p:cNvSpPr txBox="1">
            <a:spLocks noGrp="1"/>
          </p:cNvSpPr>
          <p:nvPr>
            <p:ph type="body" idx="1"/>
          </p:nvPr>
        </p:nvSpPr>
        <p:spPr>
          <a:xfrm>
            <a:off x="4623000" y="2311275"/>
            <a:ext cx="4197600" cy="57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A92A76"/>
                </a:solidFill>
              </a:rPr>
              <a:t>50</a:t>
            </a:r>
            <a:r>
              <a:rPr lang="fr" sz="1600" dirty="0"/>
              <a:t> sessions animées   </a:t>
            </a:r>
            <a:r>
              <a:rPr lang="fr" sz="1300" b="1" dirty="0"/>
              <a:t>DONT</a:t>
            </a:r>
            <a:r>
              <a:rPr lang="fr" sz="1600" dirty="0"/>
              <a:t>   </a:t>
            </a:r>
            <a:r>
              <a:rPr lang="fr" sz="3600" b="1" dirty="0">
                <a:solidFill>
                  <a:srgbClr val="A92A76"/>
                </a:solidFill>
              </a:rPr>
              <a:t>13</a:t>
            </a:r>
            <a:r>
              <a:rPr lang="fr" sz="1600" dirty="0"/>
              <a:t> à distance</a:t>
            </a:r>
            <a:endParaRPr sz="1600" dirty="0"/>
          </a:p>
        </p:txBody>
      </p:sp>
      <p:sp>
        <p:nvSpPr>
          <p:cNvPr id="443" name="Google Shape;443;p54"/>
          <p:cNvSpPr txBox="1">
            <a:spLocks noGrp="1"/>
          </p:cNvSpPr>
          <p:nvPr>
            <p:ph type="body" idx="1"/>
          </p:nvPr>
        </p:nvSpPr>
        <p:spPr>
          <a:xfrm>
            <a:off x="4602825" y="1084198"/>
            <a:ext cx="3797100" cy="57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DE4491"/>
                </a:solidFill>
              </a:rPr>
              <a:t>1</a:t>
            </a:r>
            <a:r>
              <a:rPr lang="fr" sz="1600" dirty="0"/>
              <a:t> ouvrage  &amp;   </a:t>
            </a:r>
            <a:r>
              <a:rPr lang="fr" sz="3600" b="1" dirty="0">
                <a:solidFill>
                  <a:srgbClr val="DE4491"/>
                </a:solidFill>
              </a:rPr>
              <a:t>2</a:t>
            </a:r>
            <a:r>
              <a:rPr lang="fr" sz="1600" dirty="0"/>
              <a:t> numéros d’I2D</a:t>
            </a:r>
            <a:endParaRPr sz="1600" b="1" dirty="0">
              <a:solidFill>
                <a:srgbClr val="DE4491"/>
              </a:solidFill>
            </a:endParaRPr>
          </a:p>
        </p:txBody>
      </p:sp>
      <p:sp>
        <p:nvSpPr>
          <p:cNvPr id="444" name="Google Shape;444;p54"/>
          <p:cNvSpPr txBox="1">
            <a:spLocks noGrp="1"/>
          </p:cNvSpPr>
          <p:nvPr>
            <p:ph type="body" idx="1"/>
          </p:nvPr>
        </p:nvSpPr>
        <p:spPr>
          <a:xfrm>
            <a:off x="4623006" y="2919327"/>
            <a:ext cx="3797100" cy="57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A92A76"/>
                </a:solidFill>
              </a:rPr>
              <a:t>308</a:t>
            </a:r>
            <a:r>
              <a:rPr lang="fr" sz="1600" dirty="0"/>
              <a:t> apprenants</a:t>
            </a:r>
            <a:endParaRPr sz="1600" dirty="0"/>
          </a:p>
        </p:txBody>
      </p:sp>
      <p:sp>
        <p:nvSpPr>
          <p:cNvPr id="445" name="Google Shape;445;p54"/>
          <p:cNvSpPr txBox="1">
            <a:spLocks noGrp="1"/>
          </p:cNvSpPr>
          <p:nvPr>
            <p:ph type="body" idx="1"/>
          </p:nvPr>
        </p:nvSpPr>
        <p:spPr>
          <a:xfrm>
            <a:off x="4623006" y="3527377"/>
            <a:ext cx="3797100" cy="574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A92A76"/>
                </a:solidFill>
              </a:rPr>
              <a:t>9,2</a:t>
            </a:r>
            <a:r>
              <a:rPr lang="fr" sz="1600" dirty="0"/>
              <a:t>/10 de taux de satisfaction</a:t>
            </a:r>
            <a:endParaRPr sz="1600" dirty="0"/>
          </a:p>
        </p:txBody>
      </p:sp>
      <p:sp>
        <p:nvSpPr>
          <p:cNvPr id="446" name="Google Shape;446;p54"/>
          <p:cNvSpPr/>
          <p:nvPr/>
        </p:nvSpPr>
        <p:spPr>
          <a:xfrm>
            <a:off x="124675" y="2748075"/>
            <a:ext cx="4407900" cy="1622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/>
              <a:t>Rapport financier 2023 :</a:t>
            </a:r>
            <a:r>
              <a:rPr lang="fr" b="1" dirty="0">
                <a:solidFill>
                  <a:srgbClr val="888888"/>
                </a:solidFill>
              </a:rPr>
              <a:t> les éléments clés</a:t>
            </a:r>
            <a:endParaRPr b="1" dirty="0"/>
          </a:p>
        </p:txBody>
      </p:sp>
      <p:sp>
        <p:nvSpPr>
          <p:cNvPr id="483" name="Google Shape;483;p59"/>
          <p:cNvSpPr txBox="1">
            <a:spLocks noGrp="1"/>
          </p:cNvSpPr>
          <p:nvPr>
            <p:ph type="body" idx="1"/>
          </p:nvPr>
        </p:nvSpPr>
        <p:spPr>
          <a:xfrm>
            <a:off x="704850" y="2362700"/>
            <a:ext cx="4131000" cy="2144100"/>
          </a:xfrm>
          <a:prstGeom prst="rect">
            <a:avLst/>
          </a:prstGeom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fr" sz="1800" dirty="0"/>
              <a:t>Chiffre d’affaires 2023 : </a:t>
            </a:r>
            <a:r>
              <a:rPr lang="fr" sz="2400" b="1" dirty="0">
                <a:solidFill>
                  <a:srgbClr val="00A9A9"/>
                </a:solidFill>
              </a:rPr>
              <a:t>388 k€</a:t>
            </a:r>
            <a:br>
              <a:rPr lang="fr" dirty="0"/>
            </a:br>
            <a:r>
              <a:rPr lang="fr" sz="1400" i="1" dirty="0">
                <a:solidFill>
                  <a:srgbClr val="636362"/>
                </a:solidFill>
              </a:rPr>
              <a:t>contre 360 k € en 2022</a:t>
            </a:r>
            <a:br>
              <a:rPr lang="fr" sz="1800" i="1" dirty="0">
                <a:solidFill>
                  <a:srgbClr val="636362"/>
                </a:solidFill>
              </a:rPr>
            </a:br>
            <a:r>
              <a:rPr lang="fr" sz="1400" dirty="0">
                <a:solidFill>
                  <a:srgbClr val="00A9A9"/>
                </a:solidFill>
              </a:rPr>
              <a:t>➥ Augmentation de 7,9 %</a:t>
            </a:r>
            <a:endParaRPr sz="1400" dirty="0">
              <a:solidFill>
                <a:srgbClr val="00A9A9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800" dirty="0">
                <a:solidFill>
                  <a:srgbClr val="000000"/>
                </a:solidFill>
              </a:rPr>
              <a:t>Charges d’exploitation 2023 : </a:t>
            </a:r>
            <a:r>
              <a:rPr lang="fr" sz="2400" b="1" dirty="0">
                <a:solidFill>
                  <a:srgbClr val="00A9A9"/>
                </a:solidFill>
              </a:rPr>
              <a:t>415 k €</a:t>
            </a:r>
            <a:br>
              <a:rPr lang="fr" sz="2400" b="1" dirty="0">
                <a:solidFill>
                  <a:srgbClr val="00A9A9"/>
                </a:solidFill>
              </a:rPr>
            </a:br>
            <a:r>
              <a:rPr lang="fr" sz="1400" i="1" dirty="0">
                <a:solidFill>
                  <a:srgbClr val="636362"/>
                </a:solidFill>
              </a:rPr>
              <a:t>contre 334 K€ en 2022</a:t>
            </a:r>
            <a:br>
              <a:rPr lang="fr" sz="1400" i="1" dirty="0">
                <a:solidFill>
                  <a:srgbClr val="636362"/>
                </a:solidFill>
              </a:rPr>
            </a:br>
            <a:r>
              <a:rPr lang="fr" sz="1400" dirty="0">
                <a:solidFill>
                  <a:srgbClr val="00A9A9"/>
                </a:solidFill>
              </a:rPr>
              <a:t>➥ Augmentation de 24 %</a:t>
            </a:r>
            <a:endParaRPr sz="1400" dirty="0">
              <a:solidFill>
                <a:srgbClr val="00A9A9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400" dirty="0">
              <a:solidFill>
                <a:srgbClr val="00A9A9"/>
              </a:solidFill>
            </a:endParaRPr>
          </a:p>
        </p:txBody>
      </p:sp>
      <p:cxnSp>
        <p:nvCxnSpPr>
          <p:cNvPr id="484" name="Google Shape;484;p59"/>
          <p:cNvCxnSpPr>
            <a:stCxn id="483" idx="1"/>
            <a:endCxn id="483" idx="3"/>
          </p:cNvCxnSpPr>
          <p:nvPr/>
        </p:nvCxnSpPr>
        <p:spPr>
          <a:xfrm>
            <a:off x="704850" y="3434750"/>
            <a:ext cx="4131000" cy="0"/>
          </a:xfrm>
          <a:prstGeom prst="straightConnector1">
            <a:avLst/>
          </a:prstGeom>
          <a:noFill/>
          <a:ln w="19050" cap="flat" cmpd="sng">
            <a:solidFill>
              <a:srgbClr val="9D9C9C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85" name="Google Shape;485;p59"/>
          <p:cNvSpPr txBox="1"/>
          <p:nvPr/>
        </p:nvSpPr>
        <p:spPr>
          <a:xfrm>
            <a:off x="704850" y="1228425"/>
            <a:ext cx="7886700" cy="1143873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9D9C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fr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lang="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Augmentation du chiffres d’affaires     </a:t>
            </a:r>
            <a:br>
              <a:rPr lang="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Adhésions en lègère hausse</a:t>
            </a:r>
            <a:br>
              <a:rPr lang="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Poursuite de la reprise de l’activité formation 	•Augmentation des dépenses</a:t>
            </a:r>
            <a:endParaRPr dirty="0"/>
          </a:p>
        </p:txBody>
      </p:sp>
      <p:sp>
        <p:nvSpPr>
          <p:cNvPr id="486" name="Google Shape;486;p59"/>
          <p:cNvSpPr/>
          <p:nvPr/>
        </p:nvSpPr>
        <p:spPr>
          <a:xfrm>
            <a:off x="3110850" y="4294775"/>
            <a:ext cx="2922300" cy="650700"/>
          </a:xfrm>
          <a:prstGeom prst="ribbon2">
            <a:avLst>
              <a:gd name="adj1" fmla="val 16667"/>
              <a:gd name="adj2" fmla="val 62148"/>
            </a:avLst>
          </a:prstGeom>
          <a:solidFill>
            <a:srgbClr val="F3F3F3"/>
          </a:solidFill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 dirty="0">
                <a:latin typeface="Calibri"/>
                <a:ea typeface="Calibri"/>
                <a:cs typeface="Calibri"/>
                <a:sym typeface="Calibri"/>
              </a:rPr>
              <a:t>Résultat d’exploitation</a:t>
            </a:r>
            <a:br>
              <a:rPr lang="fr" sz="15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fr" sz="1700" b="1" dirty="0">
                <a:latin typeface="Calibri"/>
                <a:ea typeface="Calibri"/>
                <a:cs typeface="Calibri"/>
                <a:sym typeface="Calibri"/>
              </a:rPr>
              <a:t>- 25,4 k €</a:t>
            </a:r>
            <a:endParaRPr sz="17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59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287D09A-8E7F-E6AC-2BB5-8D0B369C2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405" y="2456811"/>
            <a:ext cx="3057745" cy="174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Résultats des votes - Rapport d’activité 2023</a:t>
            </a:r>
            <a:endParaRPr dirty="0"/>
          </a:p>
        </p:txBody>
      </p:sp>
      <p:sp>
        <p:nvSpPr>
          <p:cNvPr id="501" name="Google Shape;501;p61"/>
          <p:cNvSpPr txBox="1"/>
          <p:nvPr/>
        </p:nvSpPr>
        <p:spPr>
          <a:xfrm>
            <a:off x="1035073" y="1719600"/>
            <a:ext cx="2060400" cy="19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 dirty="0"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fr" sz="2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Bilan moral</a:t>
            </a:r>
            <a:r>
              <a:rPr lang="fr" sz="2200" b="1" dirty="0"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2200" b="1" dirty="0"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b="1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ABSTENTION : 4</a:t>
            </a:r>
            <a:br>
              <a:rPr lang="fr" sz="20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fr" sz="2000" b="1" dirty="0">
                <a:solidFill>
                  <a:srgbClr val="00A9A9"/>
                </a:solidFill>
                <a:latin typeface="Calibri"/>
                <a:ea typeface="Calibri"/>
                <a:cs typeface="Calibri"/>
                <a:sym typeface="Calibri"/>
              </a:rPr>
              <a:t>POUR : 144</a:t>
            </a:r>
            <a:br>
              <a:rPr lang="fr" sz="2000" b="1" dirty="0">
                <a:solidFill>
                  <a:srgbClr val="00A9A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" sz="2000" b="1" dirty="0">
                <a:solidFill>
                  <a:srgbClr val="DE4491"/>
                </a:solidFill>
                <a:latin typeface="Calibri"/>
                <a:ea typeface="Calibri"/>
                <a:cs typeface="Calibri"/>
                <a:sym typeface="Calibri"/>
              </a:rPr>
              <a:t>CONTRE : 0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61"/>
          <p:cNvSpPr txBox="1"/>
          <p:nvPr/>
        </p:nvSpPr>
        <p:spPr>
          <a:xfrm>
            <a:off x="6093929" y="1713761"/>
            <a:ext cx="2060400" cy="19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 dirty="0"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fr" sz="2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Bilan financier</a:t>
            </a:r>
            <a:r>
              <a:rPr lang="fr" sz="2200" b="1" dirty="0"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2200" b="1" dirty="0"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b="1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ABSTENTION : 12</a:t>
            </a:r>
            <a:br>
              <a:rPr lang="fr" sz="20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fr" sz="2000" b="1" dirty="0">
                <a:solidFill>
                  <a:srgbClr val="00A9A9"/>
                </a:solidFill>
                <a:latin typeface="Calibri"/>
                <a:ea typeface="Calibri"/>
                <a:cs typeface="Calibri"/>
                <a:sym typeface="Calibri"/>
              </a:rPr>
              <a:t>POUR : 136</a:t>
            </a:r>
            <a:br>
              <a:rPr lang="fr" sz="2000" b="1" dirty="0">
                <a:solidFill>
                  <a:srgbClr val="00A9A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" sz="2000" b="1" dirty="0">
                <a:solidFill>
                  <a:srgbClr val="DE4491"/>
                </a:solidFill>
                <a:latin typeface="Calibri"/>
                <a:ea typeface="Calibri"/>
                <a:cs typeface="Calibri"/>
                <a:sym typeface="Calibri"/>
              </a:rPr>
              <a:t>CONTRE : 0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61"/>
          <p:cNvSpPr txBox="1"/>
          <p:nvPr/>
        </p:nvSpPr>
        <p:spPr>
          <a:xfrm>
            <a:off x="765225" y="3428001"/>
            <a:ext cx="7930200" cy="14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 b="1" dirty="0"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fr" sz="2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Affectation du résultat déficitaire : report pour la totalité</a:t>
            </a:r>
            <a:r>
              <a:rPr lang="fr" sz="2200" b="1" dirty="0"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2200" b="1" dirty="0"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b="1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ABSTENTION : 25</a:t>
            </a:r>
            <a:br>
              <a:rPr lang="fr" sz="20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fr" sz="2000" b="1" dirty="0">
                <a:solidFill>
                  <a:srgbClr val="00A9A9"/>
                </a:solidFill>
                <a:latin typeface="Calibri"/>
                <a:ea typeface="Calibri"/>
                <a:cs typeface="Calibri"/>
                <a:sym typeface="Calibri"/>
              </a:rPr>
              <a:t>POUR : 123</a:t>
            </a:r>
            <a:br>
              <a:rPr lang="fr" sz="2000" b="1" dirty="0">
                <a:solidFill>
                  <a:srgbClr val="00A9A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" sz="2000" b="1" dirty="0">
                <a:solidFill>
                  <a:srgbClr val="DE4491"/>
                </a:solidFill>
                <a:latin typeface="Calibri"/>
                <a:ea typeface="Calibri"/>
                <a:cs typeface="Calibri"/>
                <a:sym typeface="Calibri"/>
              </a:rPr>
              <a:t>CONTRE : 0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04" name="Google Shape;504;p61"/>
          <p:cNvPicPr preferRelativeResize="0"/>
          <p:nvPr/>
        </p:nvPicPr>
        <p:blipFill rotWithShape="1">
          <a:blip r:embed="rId3">
            <a:alphaModFix/>
          </a:blip>
          <a:srcRect t="79" b="69"/>
          <a:stretch/>
        </p:blipFill>
        <p:spPr>
          <a:xfrm>
            <a:off x="3537775" y="1818861"/>
            <a:ext cx="2113850" cy="1409225"/>
          </a:xfrm>
          <a:prstGeom prst="rect">
            <a:avLst/>
          </a:prstGeom>
          <a:noFill/>
          <a:ln>
            <a:noFill/>
          </a:ln>
        </p:spPr>
      </p:pic>
      <p:sp>
        <p:nvSpPr>
          <p:cNvPr id="505" name="Google Shape;505;p61"/>
          <p:cNvSpPr txBox="1">
            <a:spLocks noGrp="1"/>
          </p:cNvSpPr>
          <p:nvPr>
            <p:ph type="title"/>
          </p:nvPr>
        </p:nvSpPr>
        <p:spPr>
          <a:xfrm>
            <a:off x="2949625" y="1069650"/>
            <a:ext cx="3097800" cy="499800"/>
          </a:xfrm>
          <a:prstGeom prst="rect">
            <a:avLst/>
          </a:prstGeom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0" dirty="0"/>
              <a:t>Nombre total des votants :</a:t>
            </a:r>
            <a:r>
              <a:rPr lang="fr" sz="1800" dirty="0"/>
              <a:t> 148</a:t>
            </a:r>
            <a:endParaRPr sz="18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0" dirty="0"/>
              <a:t>Taux de participation :</a:t>
            </a:r>
            <a:r>
              <a:rPr lang="fr" sz="1200" dirty="0"/>
              <a:t> 12,23 %</a:t>
            </a:r>
            <a:endParaRPr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Perspectives en 2024-2025</a:t>
            </a:r>
            <a:endParaRPr dirty="0"/>
          </a:p>
        </p:txBody>
      </p:sp>
      <p:sp>
        <p:nvSpPr>
          <p:cNvPr id="511" name="Google Shape;511;p62"/>
          <p:cNvSpPr txBox="1">
            <a:spLocks noGrp="1"/>
          </p:cNvSpPr>
          <p:nvPr>
            <p:ph type="body" idx="1"/>
          </p:nvPr>
        </p:nvSpPr>
        <p:spPr>
          <a:xfrm>
            <a:off x="628650" y="1369225"/>
            <a:ext cx="7738500" cy="3039600"/>
          </a:xfrm>
          <a:prstGeom prst="rect">
            <a:avLst/>
          </a:prstGeom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b="1" dirty="0">
                <a:solidFill>
                  <a:srgbClr val="41B9D2"/>
                </a:solidFill>
              </a:rPr>
              <a:t>#Communication</a:t>
            </a:r>
            <a:r>
              <a:rPr lang="fr" sz="1800" dirty="0">
                <a:solidFill>
                  <a:srgbClr val="41B9D2"/>
                </a:solidFill>
              </a:rPr>
              <a:t> </a:t>
            </a:r>
            <a:r>
              <a:rPr lang="fr" sz="1800" dirty="0"/>
              <a:t>– Montée en puissance du forum …</a:t>
            </a: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FAAB46"/>
                </a:solidFill>
              </a:rPr>
              <a:t>#Délégations</a:t>
            </a:r>
            <a:r>
              <a:rPr lang="fr" sz="1800" dirty="0">
                <a:solidFill>
                  <a:srgbClr val="FAAB46"/>
                </a:solidFill>
              </a:rPr>
              <a:t> </a:t>
            </a:r>
            <a:r>
              <a:rPr lang="fr" sz="1800" dirty="0"/>
              <a:t>– </a:t>
            </a:r>
            <a:r>
              <a:rPr lang="fr-FR" sz="1800" dirty="0"/>
              <a:t>Nouveaux adhérents, Veille, Auvergne Rhône Alpes, Hauts de France …</a:t>
            </a: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05274D"/>
                </a:solidFill>
              </a:rPr>
              <a:t>#</a:t>
            </a:r>
            <a:r>
              <a:rPr lang="fr-FR" b="1" dirty="0">
                <a:solidFill>
                  <a:srgbClr val="05274D"/>
                </a:solidFill>
              </a:rPr>
              <a:t>Projets</a:t>
            </a:r>
            <a:r>
              <a:rPr lang="fr-FR" sz="1800" dirty="0">
                <a:solidFill>
                  <a:srgbClr val="05274D"/>
                </a:solidFill>
              </a:rPr>
              <a:t> </a:t>
            </a:r>
            <a:r>
              <a:rPr lang="fr-FR" sz="1800" dirty="0"/>
              <a:t>: Jeudis de l’éducation, 1 jour </a:t>
            </a:r>
            <a:r>
              <a:rPr lang="fr-FR" sz="1800"/>
              <a:t>1 auteur </a:t>
            </a:r>
            <a:r>
              <a:rPr lang="fr-FR" sz="1800" dirty="0"/>
              <a:t>…</a:t>
            </a:r>
            <a:endParaRPr sz="1800"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6CBC81"/>
                </a:solidFill>
              </a:rPr>
              <a:t>#i2D</a:t>
            </a:r>
            <a:r>
              <a:rPr lang="fr" dirty="0">
                <a:solidFill>
                  <a:srgbClr val="6CBC81"/>
                </a:solidFill>
              </a:rPr>
              <a:t> </a:t>
            </a:r>
            <a:r>
              <a:rPr lang="fr" dirty="0"/>
              <a:t>- </a:t>
            </a:r>
            <a:r>
              <a:rPr lang="fr" sz="1800" dirty="0"/>
              <a:t>2 numéros en 2024</a:t>
            </a:r>
            <a:endParaRPr sz="1800"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D34E79"/>
                </a:solidFill>
              </a:rPr>
              <a:t>#Formation</a:t>
            </a:r>
            <a:r>
              <a:rPr lang="fr" sz="1800" dirty="0">
                <a:solidFill>
                  <a:srgbClr val="D34E79"/>
                </a:solidFill>
              </a:rPr>
              <a:t> </a:t>
            </a:r>
            <a:r>
              <a:rPr lang="fr" sz="1800" dirty="0"/>
              <a:t>– ChatGPT (IA générative)- Anglais professionnel- Management service documentaire </a:t>
            </a:r>
            <a:endParaRPr sz="1800"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636362"/>
                </a:solidFill>
              </a:rPr>
              <a:t>#Partenariats</a:t>
            </a:r>
            <a:r>
              <a:rPr lang="fr" sz="1800" dirty="0"/>
              <a:t> - GF2I, CREPAC, AAF … </a:t>
            </a:r>
            <a:endParaRPr sz="1800" dirty="0"/>
          </a:p>
        </p:txBody>
      </p:sp>
      <p:sp>
        <p:nvSpPr>
          <p:cNvPr id="512" name="Google Shape;512;p62"/>
          <p:cNvSpPr/>
          <p:nvPr/>
        </p:nvSpPr>
        <p:spPr>
          <a:xfrm rot="-1020084">
            <a:off x="4645666" y="4306728"/>
            <a:ext cx="4744474" cy="946884"/>
          </a:xfrm>
          <a:prstGeom prst="rect">
            <a:avLst/>
          </a:prstGeom>
          <a:solidFill>
            <a:srgbClr val="00A9A9"/>
          </a:solidFill>
          <a:ln>
            <a:noFill/>
          </a:ln>
        </p:spPr>
        <p:txBody>
          <a:bodyPr spcFirstLastPara="1" wrap="square" lIns="2070000" tIns="91425" rIns="234000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Campagne Adhésion 20</a:t>
            </a:r>
            <a:r>
              <a:rPr lang="fr" sz="1600" dirty="0">
                <a:solidFill>
                  <a:srgbClr val="F3AE31"/>
                </a:solidFill>
                <a:latin typeface="Bree Serif"/>
                <a:ea typeface="Bree Serif"/>
                <a:cs typeface="Bree Serif"/>
                <a:sym typeface="Bree Serif"/>
              </a:rPr>
              <a:t>25</a:t>
            </a:r>
            <a:br>
              <a:rPr lang="fr" sz="1600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</a:br>
            <a:r>
              <a:rPr lang="fr" sz="1600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lancée </a:t>
            </a:r>
            <a:r>
              <a:rPr lang="fr" sz="1600" u="sng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le 1er octobre 2024</a:t>
            </a:r>
            <a:endParaRPr sz="1600" dirty="0">
              <a:solidFill>
                <a:schemeClr val="lt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63"/>
          <p:cNvSpPr txBox="1">
            <a:spLocks noGrp="1"/>
          </p:cNvSpPr>
          <p:nvPr>
            <p:ph type="ctrTitle"/>
          </p:nvPr>
        </p:nvSpPr>
        <p:spPr>
          <a:xfrm>
            <a:off x="1142975" y="645050"/>
            <a:ext cx="6858000" cy="755100"/>
          </a:xfrm>
          <a:prstGeom prst="rect">
            <a:avLst/>
          </a:prstGeom>
        </p:spPr>
        <p:txBody>
          <a:bodyPr spcFirstLastPara="1" wrap="square" lIns="68575" tIns="68575" rIns="68575" bIns="6857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/>
              <a:t>L’ADBS a besoin de vous !</a:t>
            </a:r>
            <a:endParaRPr dirty="0"/>
          </a:p>
        </p:txBody>
      </p:sp>
      <p:sp>
        <p:nvSpPr>
          <p:cNvPr id="518" name="Google Shape;518;p63"/>
          <p:cNvSpPr txBox="1">
            <a:spLocks noGrp="1"/>
          </p:cNvSpPr>
          <p:nvPr>
            <p:ph type="subTitle" idx="1"/>
          </p:nvPr>
        </p:nvSpPr>
        <p:spPr>
          <a:xfrm>
            <a:off x="637325" y="1400150"/>
            <a:ext cx="7869300" cy="2459050"/>
          </a:xfrm>
          <a:prstGeom prst="rect">
            <a:avLst/>
          </a:prstGeom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sz="2100" b="1" dirty="0">
                <a:solidFill>
                  <a:srgbClr val="A92A76"/>
                </a:solidFill>
              </a:rPr>
              <a:t>Rejoignez les équipes bénévoles :</a:t>
            </a:r>
            <a:endParaRPr sz="2100" dirty="0">
              <a:solidFill>
                <a:srgbClr val="A92A76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sz="3000" dirty="0"/>
              <a:t>groupes projets</a:t>
            </a:r>
            <a:br>
              <a:rPr lang="fr" sz="3000" dirty="0"/>
            </a:br>
            <a:r>
              <a:rPr lang="fr" sz="2000" dirty="0"/>
              <a:t>fiches pratiques, journée des adhérent.e.s, partenariat, communication, événementiel…</a:t>
            </a:r>
          </a:p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r" sz="3000" dirty="0"/>
              <a:t>délégations régionales et délégations sectorielles</a:t>
            </a:r>
            <a:endParaRPr sz="3000" dirty="0"/>
          </a:p>
        </p:txBody>
      </p:sp>
      <p:sp>
        <p:nvSpPr>
          <p:cNvPr id="519" name="Google Shape;519;p63"/>
          <p:cNvSpPr/>
          <p:nvPr/>
        </p:nvSpPr>
        <p:spPr>
          <a:xfrm rot="5400000">
            <a:off x="7221675" y="3196725"/>
            <a:ext cx="1576500" cy="2311050"/>
          </a:xfrm>
          <a:prstGeom prst="teardrop">
            <a:avLst>
              <a:gd name="adj" fmla="val 100000"/>
            </a:avLst>
          </a:prstGeom>
          <a:solidFill>
            <a:srgbClr val="A92A7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63"/>
          <p:cNvSpPr txBox="1"/>
          <p:nvPr/>
        </p:nvSpPr>
        <p:spPr>
          <a:xfrm>
            <a:off x="7063200" y="3859200"/>
            <a:ext cx="2113075" cy="997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Qui contacter ?</a:t>
            </a:r>
            <a:endParaRPr sz="1700" dirty="0">
              <a:solidFill>
                <a:schemeClr val="lt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► </a:t>
            </a:r>
            <a:r>
              <a:rPr lang="fr-FR" sz="1100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Administration</a:t>
            </a:r>
            <a:endParaRPr sz="1100" dirty="0">
              <a:solidFill>
                <a:schemeClr val="lt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 dirty="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administration@adbs.fr</a:t>
            </a:r>
            <a:endParaRPr sz="1100" dirty="0">
              <a:solidFill>
                <a:schemeClr val="lt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64"/>
          <p:cNvSpPr txBox="1">
            <a:spLocks noGrp="1"/>
          </p:cNvSpPr>
          <p:nvPr>
            <p:ph type="body" idx="1"/>
          </p:nvPr>
        </p:nvSpPr>
        <p:spPr>
          <a:xfrm>
            <a:off x="628650" y="732401"/>
            <a:ext cx="7547400" cy="3900300"/>
          </a:xfrm>
          <a:prstGeom prst="rect">
            <a:avLst/>
          </a:prstGeom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>
                <a:solidFill>
                  <a:srgbClr val="00A9A9"/>
                </a:solidFill>
              </a:rPr>
              <a:t>Merci</a:t>
            </a:r>
            <a:r>
              <a:rPr lang="fr" sz="3600"/>
              <a:t> à toutes et à tous</a:t>
            </a:r>
            <a:endParaRPr sz="36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/>
              <a:t>pour votre participation.</a:t>
            </a:r>
            <a:endParaRPr sz="36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/>
              <a:t>19, rue Beccaria,  75012 PARIS</a:t>
            </a:r>
            <a:endParaRPr sz="1200"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 b="1"/>
              <a:t>06.81.39.82.14</a:t>
            </a:r>
            <a:endParaRPr sz="1200"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www.adbs.fr</a:t>
            </a:r>
            <a:endParaRPr sz="1800"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pic>
        <p:nvPicPr>
          <p:cNvPr id="526" name="Google Shape;526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9075" y="3883500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32350" y="3883500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6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95625" y="3883500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358</Words>
  <Application>Microsoft Office PowerPoint</Application>
  <PresentationFormat>Affichage à l'écran (16:9)</PresentationFormat>
  <Paragraphs>52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Bree Serif</vt:lpstr>
      <vt:lpstr>Arial</vt:lpstr>
      <vt:lpstr>Calibri</vt:lpstr>
      <vt:lpstr>Thème Office</vt:lpstr>
      <vt:lpstr>Présentation PowerPoint</vt:lpstr>
      <vt:lpstr>Ouverture de l’AG</vt:lpstr>
      <vt:lpstr>Rapport moral 2023 : les éléments clés</vt:lpstr>
      <vt:lpstr>Rapport financier 2023 : les éléments clés</vt:lpstr>
      <vt:lpstr>Résultats des votes - Rapport d’activité 2023</vt:lpstr>
      <vt:lpstr>Perspectives en 2024-2025</vt:lpstr>
      <vt:lpstr>L’ADBS a besoin de vous !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Marie-Eve CHARPENTIER</dc:creator>
  <cp:lastModifiedBy>Marie-Eve CHARPENTIER</cp:lastModifiedBy>
  <cp:revision>2</cp:revision>
  <dcterms:modified xsi:type="dcterms:W3CDTF">2024-10-02T13:28:35Z</dcterms:modified>
</cp:coreProperties>
</file>